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6"/>
  </p:notesMasterIdLst>
  <p:sldIdLst>
    <p:sldId id="256" r:id="rId2"/>
    <p:sldId id="267" r:id="rId3"/>
    <p:sldId id="258" r:id="rId4"/>
    <p:sldId id="259" r:id="rId5"/>
    <p:sldId id="292" r:id="rId6"/>
    <p:sldId id="261" r:id="rId7"/>
    <p:sldId id="293" r:id="rId8"/>
    <p:sldId id="294" r:id="rId9"/>
    <p:sldId id="291" r:id="rId10"/>
    <p:sldId id="272" r:id="rId11"/>
    <p:sldId id="298" r:id="rId12"/>
    <p:sldId id="290" r:id="rId13"/>
    <p:sldId id="295" r:id="rId14"/>
    <p:sldId id="280" r:id="rId15"/>
    <p:sldId id="286" r:id="rId16"/>
    <p:sldId id="287" r:id="rId17"/>
    <p:sldId id="288" r:id="rId18"/>
    <p:sldId id="296" r:id="rId19"/>
    <p:sldId id="299" r:id="rId20"/>
    <p:sldId id="300" r:id="rId21"/>
    <p:sldId id="269" r:id="rId22"/>
    <p:sldId id="271" r:id="rId23"/>
    <p:sldId id="270" r:id="rId24"/>
    <p:sldId id="285" r:id="rId25"/>
  </p:sldIdLst>
  <p:sldSz cx="18288000" cy="10287000"/>
  <p:notesSz cx="6858000" cy="9144000"/>
  <p:embeddedFontLst>
    <p:embeddedFont>
      <p:font typeface="Montserrat" panose="00000500000000000000" pitchFamily="2" charset="0"/>
      <p:regular r:id="rId27"/>
      <p:bold r:id="rId28"/>
      <p:italic r:id="rId29"/>
      <p:boldItalic r:id="rId30"/>
    </p:embeddedFont>
    <p:embeddedFont>
      <p:font typeface="Teko" panose="020B0604020202020204" charset="0"/>
      <p:bold r:id="rId31"/>
    </p:embeddedFont>
    <p:embeddedFont>
      <p:font typeface="Teko Medium" panose="020B0604020202020204" charset="0"/>
      <p:regular r:id="rId32"/>
      <p:bold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B09D88A-AF68-4C92-A0C6-F9D7C1DDD19A}" v="9" dt="2023-12-14T07:43:37.796"/>
  </p1510:revLst>
</p1510:revInfo>
</file>

<file path=ppt/tableStyles.xml><?xml version="1.0" encoding="utf-8"?>
<a:tblStyleLst xmlns:a="http://schemas.openxmlformats.org/drawingml/2006/main" def="{AE2EDF44-7F8E-4724-8987-9EACE496F446}">
  <a:tblStyle styleId="{AE2EDF44-7F8E-4724-8987-9EACE496F446}"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inimized" horzBarState="maximized">
    <p:restoredLeft sz="0" autoAdjust="0"/>
    <p:restoredTop sz="95196" autoAdjust="0"/>
  </p:normalViewPr>
  <p:slideViewPr>
    <p:cSldViewPr snapToGrid="0">
      <p:cViewPr varScale="1">
        <p:scale>
          <a:sx n="56" d="100"/>
          <a:sy n="56" d="100"/>
        </p:scale>
        <p:origin x="979" y="43"/>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jpg>
</file>

<file path=ppt/media/image25.jp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4" name="Google Shape;404;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4" name="Google Shape;404;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319801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4" name="Google Shape;404;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454849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3" name="Google Shape;493;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735714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p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85" name="Google Shape;585;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p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85" name="Google Shape;585;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781200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p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85" name="Google Shape;585;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397510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p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85" name="Google Shape;585;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686217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3" name="Google Shape;493;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116943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4" name="Google Shape;404;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75467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6" name="Google Shape;276;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4" name="Google Shape;404;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569236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7" name="Google Shape;34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2" name="Google Shape;382;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6" name="Google Shape;356;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p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68" name="Google Shape;768;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9" name="Google Shape;13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3" name="Google Shape;15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3" name="Google Shape;493;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94387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6" name="Google Shape;17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6" name="Google Shape;17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931831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6" name="Google Shape;17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096313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3" name="Google Shape;493;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56464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1792288" y="612775"/>
            <a:ext cx="5486400" cy="4114800"/>
          </a:xfrm>
          <a:prstGeom prst="rect">
            <a:avLst/>
          </a:prstGeom>
          <a:noFill/>
          <a:ln>
            <a:noFill/>
          </a:ln>
        </p:spPr>
      </p:sp>
      <p:sp>
        <p:nvSpPr>
          <p:cNvPr id="64" name="Google Shape;64;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t="7812" b="7811"/>
          <a:stretch/>
        </p:blipFill>
        <p:spPr>
          <a:xfrm>
            <a:off x="0" y="0"/>
            <a:ext cx="18288001" cy="10286999"/>
          </a:xfrm>
          <a:prstGeom prst="rect">
            <a:avLst/>
          </a:prstGeom>
          <a:noFill/>
          <a:ln>
            <a:noFill/>
          </a:ln>
        </p:spPr>
      </p:pic>
      <p:grpSp>
        <p:nvGrpSpPr>
          <p:cNvPr id="85" name="Google Shape;85;p13"/>
          <p:cNvGrpSpPr/>
          <p:nvPr/>
        </p:nvGrpSpPr>
        <p:grpSpPr>
          <a:xfrm>
            <a:off x="14866004" y="6140576"/>
            <a:ext cx="10980410" cy="11029628"/>
            <a:chOff x="1813" y="0"/>
            <a:chExt cx="809173" cy="812800"/>
          </a:xfrm>
        </p:grpSpPr>
        <p:sp>
          <p:nvSpPr>
            <p:cNvPr id="86" name="Google Shape;86;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88" name="Google Shape;88;p13"/>
          <p:cNvGrpSpPr/>
          <p:nvPr/>
        </p:nvGrpSpPr>
        <p:grpSpPr>
          <a:xfrm>
            <a:off x="2973203" y="2803553"/>
            <a:ext cx="12341594" cy="7806823"/>
            <a:chOff x="-833887" y="-776293"/>
            <a:chExt cx="11279700" cy="10409097"/>
          </a:xfrm>
        </p:grpSpPr>
        <p:sp>
          <p:nvSpPr>
            <p:cNvPr id="89" name="Google Shape;89;p13"/>
            <p:cNvSpPr txBox="1"/>
            <p:nvPr/>
          </p:nvSpPr>
          <p:spPr>
            <a:xfrm>
              <a:off x="-833887" y="-776293"/>
              <a:ext cx="11279700" cy="3077765"/>
            </a:xfrm>
            <a:prstGeom prst="rect">
              <a:avLst/>
            </a:prstGeom>
            <a:noFill/>
            <a:ln>
              <a:noFill/>
            </a:ln>
            <a:effectLst>
              <a:outerShdw blurRad="828675" dist="95250" dir="102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500" b="0" i="0" u="none" strike="noStrike" cap="none" dirty="0">
                  <a:solidFill>
                    <a:schemeClr val="lt1"/>
                  </a:solidFill>
                  <a:latin typeface="Teko Medium"/>
                  <a:ea typeface="Teko Medium"/>
                  <a:cs typeface="Teko Medium"/>
                  <a:sym typeface="Teko Medium"/>
                </a:rPr>
                <a:t>VIDEO GAMES </a:t>
              </a:r>
              <a:endParaRPr dirty="0"/>
            </a:p>
          </p:txBody>
        </p:sp>
        <p:sp>
          <p:nvSpPr>
            <p:cNvPr id="90" name="Google Shape;90;p13"/>
            <p:cNvSpPr txBox="1"/>
            <p:nvPr/>
          </p:nvSpPr>
          <p:spPr>
            <a:xfrm>
              <a:off x="-762787" y="1317536"/>
              <a:ext cx="11137500" cy="8315268"/>
            </a:xfrm>
            <a:prstGeom prst="rect">
              <a:avLst/>
            </a:prstGeom>
            <a:noFill/>
            <a:ln>
              <a:noFill/>
            </a:ln>
            <a:effectLst>
              <a:outerShdw blurRad="828675" dist="19050" dir="120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4"/>
                </a:lnSpc>
                <a:spcBef>
                  <a:spcPts val="0"/>
                </a:spcBef>
                <a:spcAft>
                  <a:spcPts val="0"/>
                </a:spcAft>
                <a:buNone/>
              </a:pPr>
              <a:r>
                <a:rPr lang="en-US" sz="16886" dirty="0">
                  <a:solidFill>
                    <a:schemeClr val="lt1"/>
                  </a:solidFill>
                  <a:latin typeface="Teko Medium"/>
                  <a:cs typeface="Teko Medium"/>
                  <a:sym typeface="Teko Medium"/>
                </a:rPr>
                <a:t>SALES ANALYSIS</a:t>
              </a:r>
              <a:endParaRPr dirty="0"/>
            </a:p>
          </p:txBody>
        </p:sp>
      </p:grpSp>
      <p:grpSp>
        <p:nvGrpSpPr>
          <p:cNvPr id="91" name="Google Shape;91;p13"/>
          <p:cNvGrpSpPr/>
          <p:nvPr/>
        </p:nvGrpSpPr>
        <p:grpSpPr>
          <a:xfrm>
            <a:off x="-1173901" y="-1098156"/>
            <a:ext cx="3452997" cy="3468475"/>
            <a:chOff x="1813" y="0"/>
            <a:chExt cx="809173" cy="812800"/>
          </a:xfrm>
        </p:grpSpPr>
        <p:sp>
          <p:nvSpPr>
            <p:cNvPr id="92" name="Google Shape;92;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94" name="Google Shape;94;p13"/>
          <p:cNvCxnSpPr/>
          <p:nvPr/>
        </p:nvCxnSpPr>
        <p:spPr>
          <a:xfrm>
            <a:off x="-2693521" y="4895777"/>
            <a:ext cx="6492240" cy="0"/>
          </a:xfrm>
          <a:prstGeom prst="straightConnector1">
            <a:avLst/>
          </a:prstGeom>
          <a:noFill/>
          <a:ln w="57150" cap="flat" cmpd="sng">
            <a:solidFill>
              <a:srgbClr val="41B8D5"/>
            </a:solidFill>
            <a:prstDash val="solid"/>
            <a:round/>
            <a:headEnd type="none" w="sm" len="sm"/>
            <a:tailEnd type="none" w="sm" len="sm"/>
          </a:ln>
        </p:spPr>
      </p:cxnSp>
      <p:cxnSp>
        <p:nvCxnSpPr>
          <p:cNvPr id="95" name="Google Shape;95;p13"/>
          <p:cNvCxnSpPr/>
          <p:nvPr/>
        </p:nvCxnSpPr>
        <p:spPr>
          <a:xfrm>
            <a:off x="14535836" y="4924352"/>
            <a:ext cx="6492240" cy="0"/>
          </a:xfrm>
          <a:prstGeom prst="straightConnector1">
            <a:avLst/>
          </a:prstGeom>
          <a:noFill/>
          <a:ln w="57150" cap="flat" cmpd="sng">
            <a:solidFill>
              <a:srgbClr val="41B8D5"/>
            </a:solidFill>
            <a:prstDash val="solid"/>
            <a:round/>
            <a:headEnd type="none" w="sm" len="sm"/>
            <a:tailEnd type="none" w="sm" len="sm"/>
          </a:ln>
        </p:spPr>
      </p:cxnSp>
      <p:grpSp>
        <p:nvGrpSpPr>
          <p:cNvPr id="96" name="Google Shape;96;p13"/>
          <p:cNvGrpSpPr/>
          <p:nvPr/>
        </p:nvGrpSpPr>
        <p:grpSpPr>
          <a:xfrm>
            <a:off x="8244455" y="8312294"/>
            <a:ext cx="395370" cy="397142"/>
            <a:chOff x="1813" y="0"/>
            <a:chExt cx="809173" cy="812800"/>
          </a:xfrm>
        </p:grpSpPr>
        <p:sp>
          <p:nvSpPr>
            <p:cNvPr id="97" name="Google Shape;97;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99" name="Google Shape;99;p13"/>
          <p:cNvSpPr txBox="1"/>
          <p:nvPr/>
        </p:nvSpPr>
        <p:spPr>
          <a:xfrm>
            <a:off x="6680299" y="8862060"/>
            <a:ext cx="4927402" cy="301621"/>
          </a:xfrm>
          <a:prstGeom prst="rect">
            <a:avLst/>
          </a:prstGeom>
          <a:noFill/>
          <a:ln>
            <a:noFill/>
          </a:ln>
        </p:spPr>
        <p:txBody>
          <a:bodyPr spcFirstLastPara="1" wrap="square" lIns="0" tIns="0" rIns="0" bIns="0" anchor="t" anchorCtr="0">
            <a:spAutoFit/>
          </a:bodyPr>
          <a:lstStyle/>
          <a:p>
            <a:pPr marL="0" marR="0" lvl="0" indent="0" algn="ctr" rtl="0">
              <a:lnSpc>
                <a:spcPct val="139958"/>
              </a:lnSpc>
              <a:spcBef>
                <a:spcPts val="0"/>
              </a:spcBef>
              <a:spcAft>
                <a:spcPts val="0"/>
              </a:spcAft>
              <a:buNone/>
            </a:pPr>
            <a:endParaRPr dirty="0"/>
          </a:p>
        </p:txBody>
      </p:sp>
      <p:grpSp>
        <p:nvGrpSpPr>
          <p:cNvPr id="100" name="Google Shape;100;p13"/>
          <p:cNvGrpSpPr/>
          <p:nvPr/>
        </p:nvGrpSpPr>
        <p:grpSpPr>
          <a:xfrm>
            <a:off x="8946315" y="8312294"/>
            <a:ext cx="395370" cy="397142"/>
            <a:chOff x="1813" y="0"/>
            <a:chExt cx="809173" cy="812800"/>
          </a:xfrm>
        </p:grpSpPr>
        <p:sp>
          <p:nvSpPr>
            <p:cNvPr id="101" name="Google Shape;101;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3" name="Google Shape;103;p13"/>
          <p:cNvGrpSpPr/>
          <p:nvPr/>
        </p:nvGrpSpPr>
        <p:grpSpPr>
          <a:xfrm>
            <a:off x="9648175" y="8312294"/>
            <a:ext cx="395370" cy="397142"/>
            <a:chOff x="1813" y="0"/>
            <a:chExt cx="809173" cy="812800"/>
          </a:xfrm>
        </p:grpSpPr>
        <p:sp>
          <p:nvSpPr>
            <p:cNvPr id="104" name="Google Shape;104;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fade">
                                      <p:cBhvr>
                                        <p:cTn id="7"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pic>
        <p:nvPicPr>
          <p:cNvPr id="406" name="Google Shape;406;p29"/>
          <p:cNvPicPr preferRelativeResize="0"/>
          <p:nvPr/>
        </p:nvPicPr>
        <p:blipFill rotWithShape="1">
          <a:blip r:embed="rId3">
            <a:alphaModFix/>
          </a:blip>
          <a:srcRect t="7825" b="7824"/>
          <a:stretch/>
        </p:blipFill>
        <p:spPr>
          <a:xfrm>
            <a:off x="0" y="0"/>
            <a:ext cx="18288000" cy="10287000"/>
          </a:xfrm>
          <a:prstGeom prst="rect">
            <a:avLst/>
          </a:prstGeom>
          <a:noFill/>
          <a:ln>
            <a:noFill/>
          </a:ln>
        </p:spPr>
      </p:pic>
      <p:sp>
        <p:nvSpPr>
          <p:cNvPr id="410" name="Google Shape;410;p29"/>
          <p:cNvSpPr txBox="1"/>
          <p:nvPr/>
        </p:nvSpPr>
        <p:spPr>
          <a:xfrm>
            <a:off x="2603951" y="574851"/>
            <a:ext cx="13209000" cy="1477328"/>
          </a:xfrm>
          <a:prstGeom prst="rect">
            <a:avLst/>
          </a:prstGeom>
          <a:noFill/>
          <a:ln>
            <a:noFill/>
          </a:ln>
          <a:effectLst>
            <a:outerShdw blurRad="842963" dist="19050" dir="102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8000" dirty="0">
                <a:solidFill>
                  <a:schemeClr val="lt1"/>
                </a:solidFill>
                <a:latin typeface="Teko Medium"/>
                <a:cs typeface="Teko Medium"/>
                <a:sym typeface="Teko Medium"/>
              </a:rPr>
              <a:t>DISTRIBUTION OF NUMERIC COLUMNS</a:t>
            </a:r>
            <a:endParaRPr sz="1000" dirty="0"/>
          </a:p>
        </p:txBody>
      </p:sp>
      <p:cxnSp>
        <p:nvCxnSpPr>
          <p:cNvPr id="418" name="Google Shape;418;p29"/>
          <p:cNvCxnSpPr/>
          <p:nvPr/>
        </p:nvCxnSpPr>
        <p:spPr>
          <a:xfrm rot="-17009">
            <a:off x="64371" y="9913689"/>
            <a:ext cx="18288144" cy="0"/>
          </a:xfrm>
          <a:prstGeom prst="straightConnector1">
            <a:avLst/>
          </a:prstGeom>
          <a:noFill/>
          <a:ln w="57150" cap="flat" cmpd="sng">
            <a:solidFill>
              <a:srgbClr val="41B8D5"/>
            </a:solidFill>
            <a:prstDash val="solid"/>
            <a:round/>
            <a:headEnd type="none" w="sm" len="sm"/>
            <a:tailEnd type="none" w="sm" len="sm"/>
          </a:ln>
        </p:spPr>
      </p:cxnSp>
      <p:pic>
        <p:nvPicPr>
          <p:cNvPr id="3" name="Picture 2">
            <a:extLst>
              <a:ext uri="{FF2B5EF4-FFF2-40B4-BE49-F238E27FC236}">
                <a16:creationId xmlns:a16="http://schemas.microsoft.com/office/drawing/2014/main" id="{E5AF9230-3012-9B67-47A4-B00BFBA513DE}"/>
              </a:ext>
            </a:extLst>
          </p:cNvPr>
          <p:cNvPicPr>
            <a:picLocks noChangeAspect="1"/>
          </p:cNvPicPr>
          <p:nvPr/>
        </p:nvPicPr>
        <p:blipFill>
          <a:blip r:embed="rId4"/>
          <a:stretch>
            <a:fillRect/>
          </a:stretch>
        </p:blipFill>
        <p:spPr>
          <a:xfrm>
            <a:off x="1237524" y="2005696"/>
            <a:ext cx="15812951" cy="78627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0"/>
                                        </p:tgtEl>
                                        <p:attrNameLst>
                                          <p:attrName>style.visibility</p:attrName>
                                        </p:attrNameLst>
                                      </p:cBhvr>
                                      <p:to>
                                        <p:strVal val="visible"/>
                                      </p:to>
                                    </p:set>
                                    <p:animEffect transition="in" filter="fade">
                                      <p:cBhvr>
                                        <p:cTn id="7" dur="500"/>
                                        <p:tgtEl>
                                          <p:spTgt spid="4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pic>
        <p:nvPicPr>
          <p:cNvPr id="406" name="Google Shape;406;p29"/>
          <p:cNvPicPr preferRelativeResize="0"/>
          <p:nvPr/>
        </p:nvPicPr>
        <p:blipFill rotWithShape="1">
          <a:blip r:embed="rId3">
            <a:alphaModFix/>
          </a:blip>
          <a:srcRect t="7825" b="7824"/>
          <a:stretch/>
        </p:blipFill>
        <p:spPr>
          <a:xfrm>
            <a:off x="0" y="0"/>
            <a:ext cx="18288000" cy="10287000"/>
          </a:xfrm>
          <a:prstGeom prst="rect">
            <a:avLst/>
          </a:prstGeom>
          <a:noFill/>
          <a:ln>
            <a:noFill/>
          </a:ln>
        </p:spPr>
      </p:pic>
      <p:sp>
        <p:nvSpPr>
          <p:cNvPr id="410" name="Google Shape;410;p29"/>
          <p:cNvSpPr txBox="1"/>
          <p:nvPr/>
        </p:nvSpPr>
        <p:spPr>
          <a:xfrm>
            <a:off x="2603951" y="574851"/>
            <a:ext cx="13209000" cy="1477328"/>
          </a:xfrm>
          <a:prstGeom prst="rect">
            <a:avLst/>
          </a:prstGeom>
          <a:noFill/>
          <a:ln>
            <a:noFill/>
          </a:ln>
          <a:effectLst>
            <a:outerShdw blurRad="842963" dist="19050" dir="102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8000" dirty="0">
                <a:solidFill>
                  <a:schemeClr val="lt1"/>
                </a:solidFill>
                <a:latin typeface="Teko Medium"/>
                <a:cs typeface="Teko Medium"/>
                <a:sym typeface="Teko Medium"/>
              </a:rPr>
              <a:t>STATISTICS OF NUMERIC COLUMNS</a:t>
            </a:r>
            <a:endParaRPr sz="1000" dirty="0"/>
          </a:p>
        </p:txBody>
      </p:sp>
      <p:cxnSp>
        <p:nvCxnSpPr>
          <p:cNvPr id="418" name="Google Shape;418;p29"/>
          <p:cNvCxnSpPr/>
          <p:nvPr/>
        </p:nvCxnSpPr>
        <p:spPr>
          <a:xfrm rot="-17009">
            <a:off x="64371" y="9913689"/>
            <a:ext cx="18288144" cy="0"/>
          </a:xfrm>
          <a:prstGeom prst="straightConnector1">
            <a:avLst/>
          </a:prstGeom>
          <a:noFill/>
          <a:ln w="57150" cap="flat" cmpd="sng">
            <a:solidFill>
              <a:srgbClr val="41B8D5"/>
            </a:solidFill>
            <a:prstDash val="solid"/>
            <a:round/>
            <a:headEnd type="none" w="sm" len="sm"/>
            <a:tailEnd type="none" w="sm" len="sm"/>
          </a:ln>
        </p:spPr>
      </p:cxnSp>
      <p:pic>
        <p:nvPicPr>
          <p:cNvPr id="4" name="Picture 3">
            <a:extLst>
              <a:ext uri="{FF2B5EF4-FFF2-40B4-BE49-F238E27FC236}">
                <a16:creationId xmlns:a16="http://schemas.microsoft.com/office/drawing/2014/main" id="{669DB762-C61A-BF96-9D6B-87ADF055EAB2}"/>
              </a:ext>
            </a:extLst>
          </p:cNvPr>
          <p:cNvPicPr>
            <a:picLocks noChangeAspect="1"/>
          </p:cNvPicPr>
          <p:nvPr/>
        </p:nvPicPr>
        <p:blipFill>
          <a:blip r:embed="rId4"/>
          <a:stretch>
            <a:fillRect/>
          </a:stretch>
        </p:blipFill>
        <p:spPr>
          <a:xfrm>
            <a:off x="199812" y="3407823"/>
            <a:ext cx="18017262" cy="4009236"/>
          </a:xfrm>
          <a:prstGeom prst="rect">
            <a:avLst/>
          </a:prstGeom>
        </p:spPr>
      </p:pic>
    </p:spTree>
    <p:extLst>
      <p:ext uri="{BB962C8B-B14F-4D97-AF65-F5344CB8AC3E}">
        <p14:creationId xmlns:p14="http://schemas.microsoft.com/office/powerpoint/2010/main" val="3071252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0"/>
                                        </p:tgtEl>
                                        <p:attrNameLst>
                                          <p:attrName>style.visibility</p:attrName>
                                        </p:attrNameLst>
                                      </p:cBhvr>
                                      <p:to>
                                        <p:strVal val="visible"/>
                                      </p:to>
                                    </p:set>
                                    <p:animEffect transition="in" filter="fade">
                                      <p:cBhvr>
                                        <p:cTn id="7" dur="500"/>
                                        <p:tgtEl>
                                          <p:spTgt spid="4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pic>
        <p:nvPicPr>
          <p:cNvPr id="406" name="Google Shape;406;p29"/>
          <p:cNvPicPr preferRelativeResize="0"/>
          <p:nvPr/>
        </p:nvPicPr>
        <p:blipFill rotWithShape="1">
          <a:blip r:embed="rId3">
            <a:alphaModFix/>
          </a:blip>
          <a:srcRect t="7825" b="7824"/>
          <a:stretch/>
        </p:blipFill>
        <p:spPr>
          <a:xfrm>
            <a:off x="0" y="0"/>
            <a:ext cx="18288000" cy="10287000"/>
          </a:xfrm>
          <a:prstGeom prst="rect">
            <a:avLst/>
          </a:prstGeom>
          <a:noFill/>
          <a:ln>
            <a:noFill/>
          </a:ln>
        </p:spPr>
      </p:pic>
      <p:sp>
        <p:nvSpPr>
          <p:cNvPr id="410" name="Google Shape;410;p29"/>
          <p:cNvSpPr txBox="1"/>
          <p:nvPr/>
        </p:nvSpPr>
        <p:spPr>
          <a:xfrm>
            <a:off x="2603951" y="574851"/>
            <a:ext cx="13209000" cy="1477328"/>
          </a:xfrm>
          <a:prstGeom prst="rect">
            <a:avLst/>
          </a:prstGeom>
          <a:noFill/>
          <a:ln>
            <a:noFill/>
          </a:ln>
          <a:effectLst>
            <a:outerShdw blurRad="842963" dist="19050" dir="102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8000" dirty="0">
                <a:solidFill>
                  <a:schemeClr val="lt1"/>
                </a:solidFill>
                <a:latin typeface="Teko Medium"/>
                <a:cs typeface="Teko Medium"/>
                <a:sym typeface="Teko Medium"/>
              </a:rPr>
              <a:t>CORRELATION HEATMAP</a:t>
            </a:r>
            <a:endParaRPr sz="1000" dirty="0"/>
          </a:p>
        </p:txBody>
      </p:sp>
      <p:cxnSp>
        <p:nvCxnSpPr>
          <p:cNvPr id="418" name="Google Shape;418;p29"/>
          <p:cNvCxnSpPr/>
          <p:nvPr/>
        </p:nvCxnSpPr>
        <p:spPr>
          <a:xfrm rot="-17009">
            <a:off x="64371" y="9913689"/>
            <a:ext cx="18288144" cy="0"/>
          </a:xfrm>
          <a:prstGeom prst="straightConnector1">
            <a:avLst/>
          </a:prstGeom>
          <a:noFill/>
          <a:ln w="57150" cap="flat" cmpd="sng">
            <a:solidFill>
              <a:srgbClr val="41B8D5"/>
            </a:solidFill>
            <a:prstDash val="solid"/>
            <a:round/>
            <a:headEnd type="none" w="sm" len="sm"/>
            <a:tailEnd type="none" w="sm" len="sm"/>
          </a:ln>
        </p:spPr>
      </p:cxnSp>
      <p:pic>
        <p:nvPicPr>
          <p:cNvPr id="4" name="Picture 3">
            <a:extLst>
              <a:ext uri="{FF2B5EF4-FFF2-40B4-BE49-F238E27FC236}">
                <a16:creationId xmlns:a16="http://schemas.microsoft.com/office/drawing/2014/main" id="{3BB33E17-4333-3183-8D11-7EDAB451938E}"/>
              </a:ext>
            </a:extLst>
          </p:cNvPr>
          <p:cNvPicPr>
            <a:picLocks noChangeAspect="1"/>
          </p:cNvPicPr>
          <p:nvPr/>
        </p:nvPicPr>
        <p:blipFill>
          <a:blip r:embed="rId4"/>
          <a:stretch>
            <a:fillRect/>
          </a:stretch>
        </p:blipFill>
        <p:spPr>
          <a:xfrm>
            <a:off x="4229100" y="2140787"/>
            <a:ext cx="9829800" cy="7639050"/>
          </a:xfrm>
          <a:prstGeom prst="rect">
            <a:avLst/>
          </a:prstGeom>
        </p:spPr>
      </p:pic>
    </p:spTree>
    <p:extLst>
      <p:ext uri="{BB962C8B-B14F-4D97-AF65-F5344CB8AC3E}">
        <p14:creationId xmlns:p14="http://schemas.microsoft.com/office/powerpoint/2010/main" val="25967147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0"/>
                                        </p:tgtEl>
                                        <p:attrNameLst>
                                          <p:attrName>style.visibility</p:attrName>
                                        </p:attrNameLst>
                                      </p:cBhvr>
                                      <p:to>
                                        <p:strVal val="visible"/>
                                      </p:to>
                                    </p:set>
                                    <p:animEffect transition="in" filter="fade">
                                      <p:cBhvr>
                                        <p:cTn id="7" dur="500"/>
                                        <p:tgtEl>
                                          <p:spTgt spid="4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pic>
        <p:nvPicPr>
          <p:cNvPr id="495" name="Google Shape;495;p32"/>
          <p:cNvPicPr preferRelativeResize="0"/>
          <p:nvPr/>
        </p:nvPicPr>
        <p:blipFill rotWithShape="1">
          <a:blip r:embed="rId3">
            <a:alphaModFix/>
          </a:blip>
          <a:srcRect t="5824" b="5824"/>
          <a:stretch/>
        </p:blipFill>
        <p:spPr>
          <a:xfrm>
            <a:off x="0" y="0"/>
            <a:ext cx="18288000" cy="10287000"/>
          </a:xfrm>
          <a:prstGeom prst="rect">
            <a:avLst/>
          </a:prstGeom>
          <a:noFill/>
          <a:ln>
            <a:noFill/>
          </a:ln>
        </p:spPr>
      </p:pic>
      <p:sp>
        <p:nvSpPr>
          <p:cNvPr id="496" name="Google Shape;496;p32"/>
          <p:cNvSpPr txBox="1"/>
          <p:nvPr/>
        </p:nvSpPr>
        <p:spPr>
          <a:xfrm>
            <a:off x="934570" y="4190307"/>
            <a:ext cx="9379324" cy="2224455"/>
          </a:xfrm>
          <a:prstGeom prst="rect">
            <a:avLst/>
          </a:prstGeom>
          <a:noFill/>
          <a:ln>
            <a:noFill/>
          </a:ln>
          <a:effectLst>
            <a:outerShdw blurRad="828675" dist="38100" dir="900000" algn="bl" rotWithShape="0">
              <a:srgbClr val="6CE5E8">
                <a:alpha val="95000"/>
              </a:srgbClr>
            </a:outerShdw>
          </a:effectLst>
        </p:spPr>
        <p:txBody>
          <a:bodyPr spcFirstLastPara="1" wrap="square" lIns="0" tIns="0" rIns="0" bIns="0" anchor="t" anchorCtr="0">
            <a:spAutoFit/>
          </a:bodyPr>
          <a:lstStyle/>
          <a:p>
            <a:pPr marL="0" marR="0" lvl="0" indent="0" algn="l" rtl="0">
              <a:lnSpc>
                <a:spcPct val="119998"/>
              </a:lnSpc>
              <a:spcBef>
                <a:spcPts val="0"/>
              </a:spcBef>
              <a:spcAft>
                <a:spcPts val="0"/>
              </a:spcAft>
              <a:buNone/>
            </a:pPr>
            <a:r>
              <a:rPr lang="en-US" sz="12046" dirty="0">
                <a:solidFill>
                  <a:schemeClr val="lt1"/>
                </a:solidFill>
                <a:latin typeface="Teko Medium"/>
                <a:cs typeface="Teko Medium"/>
                <a:sym typeface="Teko Medium"/>
              </a:rPr>
              <a:t>VISUALIZATION</a:t>
            </a:r>
            <a:endParaRPr dirty="0"/>
          </a:p>
        </p:txBody>
      </p:sp>
      <p:cxnSp>
        <p:nvCxnSpPr>
          <p:cNvPr id="498" name="Google Shape;498;p32"/>
          <p:cNvCxnSpPr/>
          <p:nvPr/>
        </p:nvCxnSpPr>
        <p:spPr>
          <a:xfrm rot="6343">
            <a:off x="10545993" y="5295392"/>
            <a:ext cx="7742013" cy="0"/>
          </a:xfrm>
          <a:prstGeom prst="straightConnector1">
            <a:avLst/>
          </a:prstGeom>
          <a:noFill/>
          <a:ln w="57150" cap="flat" cmpd="sng">
            <a:solidFill>
              <a:srgbClr val="41B8D5"/>
            </a:solidFill>
            <a:prstDash val="solid"/>
            <a:round/>
            <a:headEnd type="none" w="sm" len="sm"/>
            <a:tailEnd type="none" w="sm" len="sm"/>
          </a:ln>
        </p:spPr>
      </p:cxnSp>
    </p:spTree>
    <p:extLst>
      <p:ext uri="{BB962C8B-B14F-4D97-AF65-F5344CB8AC3E}">
        <p14:creationId xmlns:p14="http://schemas.microsoft.com/office/powerpoint/2010/main" val="2802329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96"/>
                                        </p:tgtEl>
                                        <p:attrNameLst>
                                          <p:attrName>style.visibility</p:attrName>
                                        </p:attrNameLst>
                                      </p:cBhvr>
                                      <p:to>
                                        <p:strVal val="visible"/>
                                      </p:to>
                                    </p:set>
                                    <p:animEffect transition="in" filter="fade">
                                      <p:cBhvr>
                                        <p:cTn id="7" dur="500"/>
                                        <p:tgtEl>
                                          <p:spTgt spid="4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pic>
        <p:nvPicPr>
          <p:cNvPr id="587" name="Google Shape;587;p37"/>
          <p:cNvPicPr preferRelativeResize="0"/>
          <p:nvPr/>
        </p:nvPicPr>
        <p:blipFill rotWithShape="1">
          <a:blip r:embed="rId3">
            <a:alphaModFix/>
          </a:blip>
          <a:srcRect t="7825" b="7824"/>
          <a:stretch/>
        </p:blipFill>
        <p:spPr>
          <a:xfrm>
            <a:off x="0" y="0"/>
            <a:ext cx="18288000" cy="10287000"/>
          </a:xfrm>
          <a:prstGeom prst="rect">
            <a:avLst/>
          </a:prstGeom>
          <a:noFill/>
          <a:ln>
            <a:noFill/>
          </a:ln>
        </p:spPr>
      </p:pic>
      <p:grpSp>
        <p:nvGrpSpPr>
          <p:cNvPr id="623" name="Google Shape;623;p37"/>
          <p:cNvGrpSpPr/>
          <p:nvPr/>
        </p:nvGrpSpPr>
        <p:grpSpPr>
          <a:xfrm>
            <a:off x="881192" y="631934"/>
            <a:ext cx="7754175" cy="2142495"/>
            <a:chOff x="0" y="-9525"/>
            <a:chExt cx="10338900" cy="2856660"/>
          </a:xfrm>
        </p:grpSpPr>
        <p:sp>
          <p:nvSpPr>
            <p:cNvPr id="624" name="Google Shape;624;p37"/>
            <p:cNvSpPr txBox="1"/>
            <p:nvPr/>
          </p:nvSpPr>
          <p:spPr>
            <a:xfrm>
              <a:off x="0" y="-9525"/>
              <a:ext cx="10338900" cy="2462212"/>
            </a:xfrm>
            <a:prstGeom prst="rect">
              <a:avLst/>
            </a:prstGeom>
            <a:noFill/>
            <a:ln>
              <a:noFill/>
            </a:ln>
            <a:effectLst>
              <a:outerShdw blurRad="828675" dist="19050" dir="840000" algn="bl" rotWithShape="0">
                <a:srgbClr val="6CE5E8">
                  <a:alpha val="95000"/>
                </a:srgbClr>
              </a:outerShdw>
            </a:effectLst>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12000" dirty="0">
                  <a:solidFill>
                    <a:schemeClr val="lt1"/>
                  </a:solidFill>
                  <a:latin typeface="Teko Medium"/>
                  <a:cs typeface="Teko Medium"/>
                  <a:sym typeface="Teko Medium"/>
                </a:rPr>
                <a:t>VISUALIZATION</a:t>
              </a:r>
              <a:endParaRPr dirty="0"/>
            </a:p>
          </p:txBody>
        </p:sp>
        <p:sp>
          <p:nvSpPr>
            <p:cNvPr id="625" name="Google Shape;625;p37"/>
            <p:cNvSpPr txBox="1"/>
            <p:nvPr/>
          </p:nvSpPr>
          <p:spPr>
            <a:xfrm>
              <a:off x="161365" y="1913546"/>
              <a:ext cx="7849379" cy="933589"/>
            </a:xfrm>
            <a:prstGeom prst="rect">
              <a:avLst/>
            </a:prstGeom>
            <a:noFill/>
            <a:ln>
              <a:noFill/>
            </a:ln>
          </p:spPr>
          <p:txBody>
            <a:bodyPr spcFirstLastPara="1" wrap="square" lIns="0" tIns="0" rIns="0" bIns="0" anchor="t" anchorCtr="0">
              <a:spAutoFit/>
            </a:bodyPr>
            <a:lstStyle/>
            <a:p>
              <a:pPr marR="0" lvl="0" algn="l" rtl="0">
                <a:lnSpc>
                  <a:spcPct val="130000"/>
                </a:lnSpc>
                <a:spcBef>
                  <a:spcPts val="0"/>
                </a:spcBef>
                <a:spcAft>
                  <a:spcPts val="0"/>
                </a:spcAft>
              </a:pPr>
              <a:r>
                <a:rPr lang="en-US" sz="3500" b="1" dirty="0">
                  <a:solidFill>
                    <a:srgbClr val="60B3DD"/>
                  </a:solidFill>
                  <a:latin typeface="Montserrat"/>
                  <a:ea typeface="Montserrat"/>
                  <a:cs typeface="Montserrat"/>
                  <a:sym typeface="Montserrat"/>
                </a:rPr>
                <a:t>LINE PLOT</a:t>
              </a:r>
              <a:endParaRPr b="1" dirty="0"/>
            </a:p>
          </p:txBody>
        </p:sp>
      </p:grpSp>
      <p:pic>
        <p:nvPicPr>
          <p:cNvPr id="5" name="Picture 4">
            <a:extLst>
              <a:ext uri="{FF2B5EF4-FFF2-40B4-BE49-F238E27FC236}">
                <a16:creationId xmlns:a16="http://schemas.microsoft.com/office/drawing/2014/main" id="{048D1D46-1B54-FE4C-FFEA-F83E4FC1D693}"/>
              </a:ext>
            </a:extLst>
          </p:cNvPr>
          <p:cNvPicPr>
            <a:picLocks noChangeAspect="1"/>
          </p:cNvPicPr>
          <p:nvPr/>
        </p:nvPicPr>
        <p:blipFill>
          <a:blip r:embed="rId4"/>
          <a:stretch>
            <a:fillRect/>
          </a:stretch>
        </p:blipFill>
        <p:spPr>
          <a:xfrm>
            <a:off x="6131297" y="3055882"/>
            <a:ext cx="11275511" cy="618224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23"/>
                                        </p:tgtEl>
                                        <p:attrNameLst>
                                          <p:attrName>style.visibility</p:attrName>
                                        </p:attrNameLst>
                                      </p:cBhvr>
                                      <p:to>
                                        <p:strVal val="visible"/>
                                      </p:to>
                                    </p:set>
                                    <p:animEffect transition="in" filter="fade">
                                      <p:cBhvr>
                                        <p:cTn id="7" dur="500"/>
                                        <p:tgtEl>
                                          <p:spTgt spid="6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pic>
        <p:nvPicPr>
          <p:cNvPr id="587" name="Google Shape;587;p37"/>
          <p:cNvPicPr preferRelativeResize="0"/>
          <p:nvPr/>
        </p:nvPicPr>
        <p:blipFill rotWithShape="1">
          <a:blip r:embed="rId3">
            <a:alphaModFix/>
          </a:blip>
          <a:srcRect t="7825" b="7824"/>
          <a:stretch/>
        </p:blipFill>
        <p:spPr>
          <a:xfrm>
            <a:off x="0" y="0"/>
            <a:ext cx="18288000" cy="10287000"/>
          </a:xfrm>
          <a:prstGeom prst="rect">
            <a:avLst/>
          </a:prstGeom>
          <a:noFill/>
          <a:ln>
            <a:noFill/>
          </a:ln>
        </p:spPr>
      </p:pic>
      <p:grpSp>
        <p:nvGrpSpPr>
          <p:cNvPr id="623" name="Google Shape;623;p37"/>
          <p:cNvGrpSpPr/>
          <p:nvPr/>
        </p:nvGrpSpPr>
        <p:grpSpPr>
          <a:xfrm>
            <a:off x="10334064" y="815275"/>
            <a:ext cx="7754175" cy="2920634"/>
            <a:chOff x="0" y="-9525"/>
            <a:chExt cx="10338900" cy="2462212"/>
          </a:xfrm>
        </p:grpSpPr>
        <p:sp>
          <p:nvSpPr>
            <p:cNvPr id="624" name="Google Shape;624;p37"/>
            <p:cNvSpPr txBox="1"/>
            <p:nvPr/>
          </p:nvSpPr>
          <p:spPr>
            <a:xfrm>
              <a:off x="0" y="-9525"/>
              <a:ext cx="10338900" cy="2462212"/>
            </a:xfrm>
            <a:prstGeom prst="rect">
              <a:avLst/>
            </a:prstGeom>
            <a:noFill/>
            <a:ln>
              <a:noFill/>
            </a:ln>
            <a:effectLst>
              <a:outerShdw blurRad="828675" dist="19050" dir="840000" algn="bl" rotWithShape="0">
                <a:srgbClr val="6CE5E8">
                  <a:alpha val="95000"/>
                </a:srgbClr>
              </a:outerShdw>
            </a:effectLst>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12000" dirty="0">
                  <a:solidFill>
                    <a:schemeClr val="lt1"/>
                  </a:solidFill>
                  <a:latin typeface="Teko Medium"/>
                  <a:cs typeface="Teko Medium"/>
                  <a:sym typeface="Teko Medium"/>
                </a:rPr>
                <a:t>VISUALIZATION</a:t>
              </a:r>
              <a:endParaRPr dirty="0"/>
            </a:p>
          </p:txBody>
        </p:sp>
        <p:sp>
          <p:nvSpPr>
            <p:cNvPr id="625" name="Google Shape;625;p37"/>
            <p:cNvSpPr txBox="1"/>
            <p:nvPr/>
          </p:nvSpPr>
          <p:spPr>
            <a:xfrm>
              <a:off x="1506071" y="1221581"/>
              <a:ext cx="7849379" cy="933589"/>
            </a:xfrm>
            <a:prstGeom prst="rect">
              <a:avLst/>
            </a:prstGeom>
            <a:noFill/>
            <a:ln>
              <a:noFill/>
            </a:ln>
          </p:spPr>
          <p:txBody>
            <a:bodyPr spcFirstLastPara="1" wrap="square" lIns="0" tIns="0" rIns="0" bIns="0" anchor="t" anchorCtr="0">
              <a:spAutoFit/>
            </a:bodyPr>
            <a:lstStyle/>
            <a:p>
              <a:pPr marR="0" lvl="0" algn="r" rtl="0">
                <a:lnSpc>
                  <a:spcPct val="130000"/>
                </a:lnSpc>
                <a:spcBef>
                  <a:spcPts val="0"/>
                </a:spcBef>
                <a:spcAft>
                  <a:spcPts val="0"/>
                </a:spcAft>
              </a:pPr>
              <a:r>
                <a:rPr lang="en-US" sz="3500" b="1" dirty="0">
                  <a:solidFill>
                    <a:srgbClr val="60B3DD"/>
                  </a:solidFill>
                  <a:latin typeface="Montserrat"/>
                  <a:sym typeface="Montserrat"/>
                </a:rPr>
                <a:t>HISTOGRAM</a:t>
              </a:r>
              <a:endParaRPr b="1" dirty="0"/>
            </a:p>
          </p:txBody>
        </p:sp>
      </p:grpSp>
      <p:pic>
        <p:nvPicPr>
          <p:cNvPr id="4" name="Picture 3">
            <a:extLst>
              <a:ext uri="{FF2B5EF4-FFF2-40B4-BE49-F238E27FC236}">
                <a16:creationId xmlns:a16="http://schemas.microsoft.com/office/drawing/2014/main" id="{A5F1061A-9562-4E77-196B-AF02C4D2BEC5}"/>
              </a:ext>
            </a:extLst>
          </p:cNvPr>
          <p:cNvPicPr>
            <a:picLocks noChangeAspect="1"/>
          </p:cNvPicPr>
          <p:nvPr/>
        </p:nvPicPr>
        <p:blipFill>
          <a:blip r:embed="rId4"/>
          <a:stretch>
            <a:fillRect/>
          </a:stretch>
        </p:blipFill>
        <p:spPr>
          <a:xfrm>
            <a:off x="1044925" y="2977213"/>
            <a:ext cx="11059590" cy="6642430"/>
          </a:xfrm>
          <a:prstGeom prst="rect">
            <a:avLst/>
          </a:prstGeom>
        </p:spPr>
      </p:pic>
    </p:spTree>
    <p:extLst>
      <p:ext uri="{BB962C8B-B14F-4D97-AF65-F5344CB8AC3E}">
        <p14:creationId xmlns:p14="http://schemas.microsoft.com/office/powerpoint/2010/main" val="3607536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23"/>
                                        </p:tgtEl>
                                        <p:attrNameLst>
                                          <p:attrName>style.visibility</p:attrName>
                                        </p:attrNameLst>
                                      </p:cBhvr>
                                      <p:to>
                                        <p:strVal val="visible"/>
                                      </p:to>
                                    </p:set>
                                    <p:animEffect transition="in" filter="fade">
                                      <p:cBhvr>
                                        <p:cTn id="7" dur="500"/>
                                        <p:tgtEl>
                                          <p:spTgt spid="6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pic>
        <p:nvPicPr>
          <p:cNvPr id="587" name="Google Shape;587;p37"/>
          <p:cNvPicPr preferRelativeResize="0"/>
          <p:nvPr/>
        </p:nvPicPr>
        <p:blipFill rotWithShape="1">
          <a:blip r:embed="rId3">
            <a:alphaModFix/>
          </a:blip>
          <a:srcRect t="7825" b="7824"/>
          <a:stretch/>
        </p:blipFill>
        <p:spPr>
          <a:xfrm>
            <a:off x="0" y="0"/>
            <a:ext cx="18288000" cy="10287000"/>
          </a:xfrm>
          <a:prstGeom prst="rect">
            <a:avLst/>
          </a:prstGeom>
          <a:noFill/>
          <a:ln>
            <a:noFill/>
          </a:ln>
        </p:spPr>
      </p:pic>
      <p:grpSp>
        <p:nvGrpSpPr>
          <p:cNvPr id="623" name="Google Shape;623;p37"/>
          <p:cNvGrpSpPr/>
          <p:nvPr/>
        </p:nvGrpSpPr>
        <p:grpSpPr>
          <a:xfrm>
            <a:off x="881192" y="631934"/>
            <a:ext cx="7754175" cy="2142495"/>
            <a:chOff x="0" y="-9525"/>
            <a:chExt cx="10338900" cy="2856660"/>
          </a:xfrm>
        </p:grpSpPr>
        <p:sp>
          <p:nvSpPr>
            <p:cNvPr id="624" name="Google Shape;624;p37"/>
            <p:cNvSpPr txBox="1"/>
            <p:nvPr/>
          </p:nvSpPr>
          <p:spPr>
            <a:xfrm>
              <a:off x="0" y="-9525"/>
              <a:ext cx="10338900" cy="2462212"/>
            </a:xfrm>
            <a:prstGeom prst="rect">
              <a:avLst/>
            </a:prstGeom>
            <a:noFill/>
            <a:ln>
              <a:noFill/>
            </a:ln>
            <a:effectLst>
              <a:outerShdw blurRad="828675" dist="19050" dir="840000" algn="bl" rotWithShape="0">
                <a:srgbClr val="6CE5E8">
                  <a:alpha val="95000"/>
                </a:srgbClr>
              </a:outerShdw>
            </a:effectLst>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12000" dirty="0">
                  <a:solidFill>
                    <a:schemeClr val="lt1"/>
                  </a:solidFill>
                  <a:latin typeface="Teko Medium"/>
                  <a:cs typeface="Teko Medium"/>
                  <a:sym typeface="Teko Medium"/>
                </a:rPr>
                <a:t>VISUALIZATION</a:t>
              </a:r>
              <a:endParaRPr dirty="0"/>
            </a:p>
          </p:txBody>
        </p:sp>
        <p:sp>
          <p:nvSpPr>
            <p:cNvPr id="625" name="Google Shape;625;p37"/>
            <p:cNvSpPr txBox="1"/>
            <p:nvPr/>
          </p:nvSpPr>
          <p:spPr>
            <a:xfrm>
              <a:off x="161365" y="1913546"/>
              <a:ext cx="7849379" cy="933589"/>
            </a:xfrm>
            <a:prstGeom prst="rect">
              <a:avLst/>
            </a:prstGeom>
            <a:noFill/>
            <a:ln>
              <a:noFill/>
            </a:ln>
          </p:spPr>
          <p:txBody>
            <a:bodyPr spcFirstLastPara="1" wrap="square" lIns="0" tIns="0" rIns="0" bIns="0" anchor="t" anchorCtr="0">
              <a:spAutoFit/>
            </a:bodyPr>
            <a:lstStyle/>
            <a:p>
              <a:pPr marR="0" lvl="0" algn="l" rtl="0">
                <a:lnSpc>
                  <a:spcPct val="130000"/>
                </a:lnSpc>
                <a:spcBef>
                  <a:spcPts val="0"/>
                </a:spcBef>
                <a:spcAft>
                  <a:spcPts val="0"/>
                </a:spcAft>
              </a:pPr>
              <a:r>
                <a:rPr lang="en-US" sz="3500" b="1" dirty="0">
                  <a:solidFill>
                    <a:srgbClr val="60B3DD"/>
                  </a:solidFill>
                  <a:latin typeface="Montserrat"/>
                  <a:sym typeface="Montserrat"/>
                </a:rPr>
                <a:t>HISTOGRAM</a:t>
              </a:r>
              <a:endParaRPr b="1" dirty="0"/>
            </a:p>
          </p:txBody>
        </p:sp>
      </p:grpSp>
      <p:pic>
        <p:nvPicPr>
          <p:cNvPr id="3" name="Picture 2">
            <a:extLst>
              <a:ext uri="{FF2B5EF4-FFF2-40B4-BE49-F238E27FC236}">
                <a16:creationId xmlns:a16="http://schemas.microsoft.com/office/drawing/2014/main" id="{D8B6196C-61E3-E703-7E6C-9064EE9B7A2A}"/>
              </a:ext>
            </a:extLst>
          </p:cNvPr>
          <p:cNvPicPr>
            <a:picLocks noChangeAspect="1"/>
          </p:cNvPicPr>
          <p:nvPr/>
        </p:nvPicPr>
        <p:blipFill>
          <a:blip r:embed="rId4"/>
          <a:stretch>
            <a:fillRect/>
          </a:stretch>
        </p:blipFill>
        <p:spPr>
          <a:xfrm>
            <a:off x="6569449" y="2721272"/>
            <a:ext cx="10992410" cy="7027212"/>
          </a:xfrm>
          <a:prstGeom prst="rect">
            <a:avLst/>
          </a:prstGeom>
        </p:spPr>
      </p:pic>
    </p:spTree>
    <p:extLst>
      <p:ext uri="{BB962C8B-B14F-4D97-AF65-F5344CB8AC3E}">
        <p14:creationId xmlns:p14="http://schemas.microsoft.com/office/powerpoint/2010/main" val="1340169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23"/>
                                        </p:tgtEl>
                                        <p:attrNameLst>
                                          <p:attrName>style.visibility</p:attrName>
                                        </p:attrNameLst>
                                      </p:cBhvr>
                                      <p:to>
                                        <p:strVal val="visible"/>
                                      </p:to>
                                    </p:set>
                                    <p:animEffect transition="in" filter="fade">
                                      <p:cBhvr>
                                        <p:cTn id="7" dur="500"/>
                                        <p:tgtEl>
                                          <p:spTgt spid="6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pic>
        <p:nvPicPr>
          <p:cNvPr id="587" name="Google Shape;587;p37"/>
          <p:cNvPicPr preferRelativeResize="0"/>
          <p:nvPr/>
        </p:nvPicPr>
        <p:blipFill rotWithShape="1">
          <a:blip r:embed="rId3">
            <a:alphaModFix/>
          </a:blip>
          <a:srcRect t="7825" b="7824"/>
          <a:stretch/>
        </p:blipFill>
        <p:spPr>
          <a:xfrm>
            <a:off x="0" y="-13447"/>
            <a:ext cx="18288000" cy="10287000"/>
          </a:xfrm>
          <a:prstGeom prst="rect">
            <a:avLst/>
          </a:prstGeom>
          <a:noFill/>
          <a:ln>
            <a:noFill/>
          </a:ln>
        </p:spPr>
      </p:pic>
      <p:grpSp>
        <p:nvGrpSpPr>
          <p:cNvPr id="623" name="Google Shape;623;p37"/>
          <p:cNvGrpSpPr/>
          <p:nvPr/>
        </p:nvGrpSpPr>
        <p:grpSpPr>
          <a:xfrm>
            <a:off x="10334064" y="815275"/>
            <a:ext cx="7754175" cy="2920634"/>
            <a:chOff x="0" y="-9525"/>
            <a:chExt cx="10338900" cy="2462212"/>
          </a:xfrm>
        </p:grpSpPr>
        <p:sp>
          <p:nvSpPr>
            <p:cNvPr id="624" name="Google Shape;624;p37"/>
            <p:cNvSpPr txBox="1"/>
            <p:nvPr/>
          </p:nvSpPr>
          <p:spPr>
            <a:xfrm>
              <a:off x="0" y="-9525"/>
              <a:ext cx="10338900" cy="2462212"/>
            </a:xfrm>
            <a:prstGeom prst="rect">
              <a:avLst/>
            </a:prstGeom>
            <a:noFill/>
            <a:ln>
              <a:noFill/>
            </a:ln>
            <a:effectLst>
              <a:outerShdw blurRad="828675" dist="19050" dir="840000" algn="bl" rotWithShape="0">
                <a:srgbClr val="6CE5E8">
                  <a:alpha val="95000"/>
                </a:srgbClr>
              </a:outerShdw>
            </a:effectLst>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12000" dirty="0">
                  <a:solidFill>
                    <a:schemeClr val="lt1"/>
                  </a:solidFill>
                  <a:latin typeface="Teko Medium"/>
                  <a:cs typeface="Teko Medium"/>
                  <a:sym typeface="Teko Medium"/>
                </a:rPr>
                <a:t>VISUALIZATION</a:t>
              </a:r>
              <a:endParaRPr dirty="0"/>
            </a:p>
          </p:txBody>
        </p:sp>
        <p:sp>
          <p:nvSpPr>
            <p:cNvPr id="625" name="Google Shape;625;p37"/>
            <p:cNvSpPr txBox="1"/>
            <p:nvPr/>
          </p:nvSpPr>
          <p:spPr>
            <a:xfrm>
              <a:off x="1506071" y="1221581"/>
              <a:ext cx="7849379" cy="933589"/>
            </a:xfrm>
            <a:prstGeom prst="rect">
              <a:avLst/>
            </a:prstGeom>
            <a:noFill/>
            <a:ln>
              <a:noFill/>
            </a:ln>
          </p:spPr>
          <p:txBody>
            <a:bodyPr spcFirstLastPara="1" wrap="square" lIns="0" tIns="0" rIns="0" bIns="0" anchor="t" anchorCtr="0">
              <a:spAutoFit/>
            </a:bodyPr>
            <a:lstStyle/>
            <a:p>
              <a:pPr marR="0" lvl="0" algn="r" rtl="0">
                <a:lnSpc>
                  <a:spcPct val="130000"/>
                </a:lnSpc>
                <a:spcBef>
                  <a:spcPts val="0"/>
                </a:spcBef>
                <a:spcAft>
                  <a:spcPts val="0"/>
                </a:spcAft>
              </a:pPr>
              <a:r>
                <a:rPr lang="en-US" sz="3500" b="1" dirty="0">
                  <a:solidFill>
                    <a:srgbClr val="60B3DD"/>
                  </a:solidFill>
                  <a:latin typeface="Montserrat"/>
                  <a:sym typeface="Montserrat"/>
                </a:rPr>
                <a:t>HISTOGRAM</a:t>
              </a:r>
              <a:endParaRPr b="1" dirty="0"/>
            </a:p>
          </p:txBody>
        </p:sp>
      </p:grpSp>
      <p:pic>
        <p:nvPicPr>
          <p:cNvPr id="3" name="Picture 2">
            <a:extLst>
              <a:ext uri="{FF2B5EF4-FFF2-40B4-BE49-F238E27FC236}">
                <a16:creationId xmlns:a16="http://schemas.microsoft.com/office/drawing/2014/main" id="{B87FB988-FFF4-D49D-231A-75AF470D26D1}"/>
              </a:ext>
            </a:extLst>
          </p:cNvPr>
          <p:cNvPicPr>
            <a:picLocks noChangeAspect="1"/>
          </p:cNvPicPr>
          <p:nvPr/>
        </p:nvPicPr>
        <p:blipFill>
          <a:blip r:embed="rId4"/>
          <a:stretch>
            <a:fillRect/>
          </a:stretch>
        </p:blipFill>
        <p:spPr>
          <a:xfrm>
            <a:off x="613241" y="2748925"/>
            <a:ext cx="10850376" cy="7198090"/>
          </a:xfrm>
          <a:prstGeom prst="rect">
            <a:avLst/>
          </a:prstGeom>
        </p:spPr>
      </p:pic>
    </p:spTree>
    <p:extLst>
      <p:ext uri="{BB962C8B-B14F-4D97-AF65-F5344CB8AC3E}">
        <p14:creationId xmlns:p14="http://schemas.microsoft.com/office/powerpoint/2010/main" val="518215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23"/>
                                        </p:tgtEl>
                                        <p:attrNameLst>
                                          <p:attrName>style.visibility</p:attrName>
                                        </p:attrNameLst>
                                      </p:cBhvr>
                                      <p:to>
                                        <p:strVal val="visible"/>
                                      </p:to>
                                    </p:set>
                                    <p:animEffect transition="in" filter="fade">
                                      <p:cBhvr>
                                        <p:cTn id="7" dur="500"/>
                                        <p:tgtEl>
                                          <p:spTgt spid="6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pic>
        <p:nvPicPr>
          <p:cNvPr id="495" name="Google Shape;495;p32"/>
          <p:cNvPicPr preferRelativeResize="0"/>
          <p:nvPr/>
        </p:nvPicPr>
        <p:blipFill rotWithShape="1">
          <a:blip r:embed="rId3">
            <a:alphaModFix/>
          </a:blip>
          <a:srcRect t="5824" b="5824"/>
          <a:stretch/>
        </p:blipFill>
        <p:spPr>
          <a:xfrm>
            <a:off x="0" y="0"/>
            <a:ext cx="18288000" cy="10287000"/>
          </a:xfrm>
          <a:prstGeom prst="rect">
            <a:avLst/>
          </a:prstGeom>
          <a:noFill/>
          <a:ln>
            <a:noFill/>
          </a:ln>
        </p:spPr>
      </p:pic>
      <p:sp>
        <p:nvSpPr>
          <p:cNvPr id="496" name="Google Shape;496;p32"/>
          <p:cNvSpPr txBox="1"/>
          <p:nvPr/>
        </p:nvSpPr>
        <p:spPr>
          <a:xfrm>
            <a:off x="934570" y="4190307"/>
            <a:ext cx="9379324" cy="2224455"/>
          </a:xfrm>
          <a:prstGeom prst="rect">
            <a:avLst/>
          </a:prstGeom>
          <a:noFill/>
          <a:ln>
            <a:noFill/>
          </a:ln>
          <a:effectLst>
            <a:outerShdw blurRad="828675" dist="38100" dir="900000" algn="bl" rotWithShape="0">
              <a:srgbClr val="6CE5E8">
                <a:alpha val="95000"/>
              </a:srgbClr>
            </a:outerShdw>
          </a:effectLst>
        </p:spPr>
        <p:txBody>
          <a:bodyPr spcFirstLastPara="1" wrap="square" lIns="0" tIns="0" rIns="0" bIns="0" anchor="t" anchorCtr="0">
            <a:spAutoFit/>
          </a:bodyPr>
          <a:lstStyle/>
          <a:p>
            <a:pPr marL="0" marR="0" lvl="0" indent="0" algn="l" rtl="0">
              <a:lnSpc>
                <a:spcPct val="119998"/>
              </a:lnSpc>
              <a:spcBef>
                <a:spcPts val="0"/>
              </a:spcBef>
              <a:spcAft>
                <a:spcPts val="0"/>
              </a:spcAft>
              <a:buNone/>
            </a:pPr>
            <a:r>
              <a:rPr lang="en-US" sz="12046" dirty="0">
                <a:solidFill>
                  <a:schemeClr val="lt1"/>
                </a:solidFill>
                <a:latin typeface="Teko Medium"/>
                <a:cs typeface="Teko Medium"/>
                <a:sym typeface="Teko Medium"/>
              </a:rPr>
              <a:t>ML MODELS</a:t>
            </a:r>
            <a:endParaRPr dirty="0"/>
          </a:p>
        </p:txBody>
      </p:sp>
      <p:cxnSp>
        <p:nvCxnSpPr>
          <p:cNvPr id="498" name="Google Shape;498;p32"/>
          <p:cNvCxnSpPr/>
          <p:nvPr/>
        </p:nvCxnSpPr>
        <p:spPr>
          <a:xfrm rot="6343">
            <a:off x="10545993" y="5295392"/>
            <a:ext cx="7742013" cy="0"/>
          </a:xfrm>
          <a:prstGeom prst="straightConnector1">
            <a:avLst/>
          </a:prstGeom>
          <a:noFill/>
          <a:ln w="57150" cap="flat" cmpd="sng">
            <a:solidFill>
              <a:srgbClr val="41B8D5"/>
            </a:solidFill>
            <a:prstDash val="solid"/>
            <a:round/>
            <a:headEnd type="none" w="sm" len="sm"/>
            <a:tailEnd type="none" w="sm" len="sm"/>
          </a:ln>
        </p:spPr>
      </p:cxnSp>
    </p:spTree>
    <p:extLst>
      <p:ext uri="{BB962C8B-B14F-4D97-AF65-F5344CB8AC3E}">
        <p14:creationId xmlns:p14="http://schemas.microsoft.com/office/powerpoint/2010/main" val="695025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96"/>
                                        </p:tgtEl>
                                        <p:attrNameLst>
                                          <p:attrName>style.visibility</p:attrName>
                                        </p:attrNameLst>
                                      </p:cBhvr>
                                      <p:to>
                                        <p:strVal val="visible"/>
                                      </p:to>
                                    </p:set>
                                    <p:animEffect transition="in" filter="fade">
                                      <p:cBhvr>
                                        <p:cTn id="7" dur="500"/>
                                        <p:tgtEl>
                                          <p:spTgt spid="4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pic>
        <p:nvPicPr>
          <p:cNvPr id="406" name="Google Shape;406;p29"/>
          <p:cNvPicPr preferRelativeResize="0"/>
          <p:nvPr/>
        </p:nvPicPr>
        <p:blipFill rotWithShape="1">
          <a:blip r:embed="rId3">
            <a:alphaModFix/>
          </a:blip>
          <a:srcRect t="7825" b="7824"/>
          <a:stretch/>
        </p:blipFill>
        <p:spPr>
          <a:xfrm>
            <a:off x="0" y="0"/>
            <a:ext cx="18288000" cy="10287000"/>
          </a:xfrm>
          <a:prstGeom prst="rect">
            <a:avLst/>
          </a:prstGeom>
          <a:noFill/>
          <a:ln>
            <a:noFill/>
          </a:ln>
        </p:spPr>
      </p:pic>
      <p:sp>
        <p:nvSpPr>
          <p:cNvPr id="410" name="Google Shape;410;p29"/>
          <p:cNvSpPr txBox="1"/>
          <p:nvPr/>
        </p:nvSpPr>
        <p:spPr>
          <a:xfrm>
            <a:off x="2603951" y="574851"/>
            <a:ext cx="13209000" cy="1477328"/>
          </a:xfrm>
          <a:prstGeom prst="rect">
            <a:avLst/>
          </a:prstGeom>
          <a:noFill/>
          <a:ln>
            <a:noFill/>
          </a:ln>
          <a:effectLst>
            <a:outerShdw blurRad="842963" dist="19050" dir="102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8000" dirty="0">
                <a:solidFill>
                  <a:schemeClr val="lt1"/>
                </a:solidFill>
                <a:latin typeface="Teko Medium"/>
                <a:cs typeface="Teko Medium"/>
                <a:sym typeface="Teko Medium"/>
              </a:rPr>
              <a:t>ML MODELS</a:t>
            </a:r>
            <a:endParaRPr sz="1000" dirty="0"/>
          </a:p>
        </p:txBody>
      </p:sp>
      <p:cxnSp>
        <p:nvCxnSpPr>
          <p:cNvPr id="418" name="Google Shape;418;p29"/>
          <p:cNvCxnSpPr/>
          <p:nvPr/>
        </p:nvCxnSpPr>
        <p:spPr>
          <a:xfrm rot="-17009">
            <a:off x="64371" y="9913689"/>
            <a:ext cx="18288144" cy="0"/>
          </a:xfrm>
          <a:prstGeom prst="straightConnector1">
            <a:avLst/>
          </a:prstGeom>
          <a:noFill/>
          <a:ln w="57150" cap="flat" cmpd="sng">
            <a:solidFill>
              <a:srgbClr val="41B8D5"/>
            </a:solidFill>
            <a:prstDash val="solid"/>
            <a:round/>
            <a:headEnd type="none" w="sm" len="sm"/>
            <a:tailEnd type="none" w="sm" len="sm"/>
          </a:ln>
        </p:spPr>
      </p:cxnSp>
      <p:pic>
        <p:nvPicPr>
          <p:cNvPr id="3" name="Picture 2">
            <a:extLst>
              <a:ext uri="{FF2B5EF4-FFF2-40B4-BE49-F238E27FC236}">
                <a16:creationId xmlns:a16="http://schemas.microsoft.com/office/drawing/2014/main" id="{7E1AD009-F4FA-04D2-599F-4D2A47E23257}"/>
              </a:ext>
            </a:extLst>
          </p:cNvPr>
          <p:cNvPicPr>
            <a:picLocks noChangeAspect="1"/>
          </p:cNvPicPr>
          <p:nvPr/>
        </p:nvPicPr>
        <p:blipFill>
          <a:blip r:embed="rId4"/>
          <a:stretch>
            <a:fillRect/>
          </a:stretch>
        </p:blipFill>
        <p:spPr>
          <a:xfrm>
            <a:off x="4479605" y="2745045"/>
            <a:ext cx="9328790" cy="4796909"/>
          </a:xfrm>
          <a:prstGeom prst="rect">
            <a:avLst/>
          </a:prstGeom>
        </p:spPr>
      </p:pic>
    </p:spTree>
    <p:extLst>
      <p:ext uri="{BB962C8B-B14F-4D97-AF65-F5344CB8AC3E}">
        <p14:creationId xmlns:p14="http://schemas.microsoft.com/office/powerpoint/2010/main" val="42679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0"/>
                                        </p:tgtEl>
                                        <p:attrNameLst>
                                          <p:attrName>style.visibility</p:attrName>
                                        </p:attrNameLst>
                                      </p:cBhvr>
                                      <p:to>
                                        <p:strVal val="visible"/>
                                      </p:to>
                                    </p:set>
                                    <p:animEffect transition="in" filter="fade">
                                      <p:cBhvr>
                                        <p:cTn id="7" dur="500"/>
                                        <p:tgtEl>
                                          <p:spTgt spid="4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pic>
        <p:nvPicPr>
          <p:cNvPr id="278" name="Google Shape;278;p24"/>
          <p:cNvPicPr preferRelativeResize="0"/>
          <p:nvPr/>
        </p:nvPicPr>
        <p:blipFill rotWithShape="1">
          <a:blip r:embed="rId3">
            <a:alphaModFix/>
          </a:blip>
          <a:srcRect t="7825" b="7824"/>
          <a:stretch/>
        </p:blipFill>
        <p:spPr>
          <a:xfrm>
            <a:off x="0" y="13447"/>
            <a:ext cx="18288000" cy="10287000"/>
          </a:xfrm>
          <a:prstGeom prst="rect">
            <a:avLst/>
          </a:prstGeom>
          <a:noFill/>
          <a:ln>
            <a:noFill/>
          </a:ln>
        </p:spPr>
      </p:pic>
      <p:grpSp>
        <p:nvGrpSpPr>
          <p:cNvPr id="279" name="Google Shape;279;p24"/>
          <p:cNvGrpSpPr/>
          <p:nvPr/>
        </p:nvGrpSpPr>
        <p:grpSpPr>
          <a:xfrm>
            <a:off x="4784179" y="591668"/>
            <a:ext cx="3086100" cy="3230761"/>
            <a:chOff x="0" y="-38100"/>
            <a:chExt cx="812800" cy="850900"/>
          </a:xfrm>
        </p:grpSpPr>
        <p:sp>
          <p:nvSpPr>
            <p:cNvPr id="280" name="Google Shape;280;p24"/>
            <p:cNvSpPr/>
            <p:nvPr/>
          </p:nvSpPr>
          <p:spPr>
            <a:xfrm>
              <a:off x="0" y="0"/>
              <a:ext cx="812800" cy="812800"/>
            </a:xfrm>
            <a:custGeom>
              <a:avLst/>
              <a:gdLst/>
              <a:ahLst/>
              <a:cxnLst/>
              <a:rect l="l" t="t" r="r" b="b"/>
              <a:pathLst>
                <a:path w="812800" h="812800" extrusionOk="0">
                  <a:moveTo>
                    <a:pt x="0" y="0"/>
                  </a:moveTo>
                  <a:lnTo>
                    <a:pt x="812800" y="0"/>
                  </a:lnTo>
                  <a:lnTo>
                    <a:pt x="812800" y="812800"/>
                  </a:lnTo>
                  <a:lnTo>
                    <a:pt x="0" y="812800"/>
                  </a:lnTo>
                  <a:close/>
                </a:path>
              </a:pathLst>
            </a:custGeom>
            <a:solidFill>
              <a:srgbClr val="000000">
                <a:alpha val="0"/>
              </a:srgbClr>
            </a:solidFill>
            <a:ln w="76200" cap="flat" cmpd="sng">
              <a:solidFill>
                <a:srgbClr val="60B3DD"/>
              </a:solidFill>
              <a:prstDash val="solid"/>
              <a:round/>
              <a:headEnd type="none" w="sm" len="sm"/>
              <a:tailEnd type="none" w="sm" len="sm"/>
            </a:ln>
          </p:spPr>
        </p:sp>
        <p:sp>
          <p:nvSpPr>
            <p:cNvPr id="281" name="Google Shape;281;p24"/>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82" name="Google Shape;282;p24"/>
          <p:cNvGrpSpPr/>
          <p:nvPr/>
        </p:nvGrpSpPr>
        <p:grpSpPr>
          <a:xfrm>
            <a:off x="535280" y="591668"/>
            <a:ext cx="3086100" cy="3230761"/>
            <a:chOff x="0" y="-38100"/>
            <a:chExt cx="812800" cy="850900"/>
          </a:xfrm>
        </p:grpSpPr>
        <p:sp>
          <p:nvSpPr>
            <p:cNvPr id="283" name="Google Shape;283;p24"/>
            <p:cNvSpPr/>
            <p:nvPr/>
          </p:nvSpPr>
          <p:spPr>
            <a:xfrm>
              <a:off x="0" y="0"/>
              <a:ext cx="812800" cy="812800"/>
            </a:xfrm>
            <a:custGeom>
              <a:avLst/>
              <a:gdLst/>
              <a:ahLst/>
              <a:cxnLst/>
              <a:rect l="l" t="t" r="r" b="b"/>
              <a:pathLst>
                <a:path w="812800" h="812800" extrusionOk="0">
                  <a:moveTo>
                    <a:pt x="0" y="0"/>
                  </a:moveTo>
                  <a:lnTo>
                    <a:pt x="812800" y="0"/>
                  </a:lnTo>
                  <a:lnTo>
                    <a:pt x="812800" y="812800"/>
                  </a:lnTo>
                  <a:lnTo>
                    <a:pt x="0" y="812800"/>
                  </a:lnTo>
                  <a:close/>
                </a:path>
              </a:pathLst>
            </a:custGeom>
            <a:solidFill>
              <a:srgbClr val="000000">
                <a:alpha val="0"/>
              </a:srgbClr>
            </a:solidFill>
            <a:ln w="76200" cap="flat" cmpd="sng">
              <a:solidFill>
                <a:srgbClr val="60B3DD"/>
              </a:solidFill>
              <a:prstDash val="solid"/>
              <a:round/>
              <a:headEnd type="none" w="sm" len="sm"/>
              <a:tailEnd type="none" w="sm" len="sm"/>
            </a:ln>
          </p:spPr>
        </p:sp>
        <p:sp>
          <p:nvSpPr>
            <p:cNvPr id="284" name="Google Shape;284;p24"/>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85" name="Google Shape;285;p24"/>
          <p:cNvGrpSpPr/>
          <p:nvPr/>
        </p:nvGrpSpPr>
        <p:grpSpPr>
          <a:xfrm>
            <a:off x="4784179" y="5297859"/>
            <a:ext cx="3086100" cy="3230761"/>
            <a:chOff x="0" y="-38100"/>
            <a:chExt cx="812800" cy="850900"/>
          </a:xfrm>
        </p:grpSpPr>
        <p:sp>
          <p:nvSpPr>
            <p:cNvPr id="286" name="Google Shape;286;p24"/>
            <p:cNvSpPr/>
            <p:nvPr/>
          </p:nvSpPr>
          <p:spPr>
            <a:xfrm>
              <a:off x="0" y="0"/>
              <a:ext cx="812800" cy="812800"/>
            </a:xfrm>
            <a:custGeom>
              <a:avLst/>
              <a:gdLst/>
              <a:ahLst/>
              <a:cxnLst/>
              <a:rect l="l" t="t" r="r" b="b"/>
              <a:pathLst>
                <a:path w="812800" h="812800" extrusionOk="0">
                  <a:moveTo>
                    <a:pt x="0" y="0"/>
                  </a:moveTo>
                  <a:lnTo>
                    <a:pt x="812800" y="0"/>
                  </a:lnTo>
                  <a:lnTo>
                    <a:pt x="812800" y="812800"/>
                  </a:lnTo>
                  <a:lnTo>
                    <a:pt x="0" y="812800"/>
                  </a:lnTo>
                  <a:close/>
                </a:path>
              </a:pathLst>
            </a:custGeom>
            <a:solidFill>
              <a:srgbClr val="000000">
                <a:alpha val="0"/>
              </a:srgbClr>
            </a:solidFill>
            <a:ln w="76200" cap="flat" cmpd="sng">
              <a:solidFill>
                <a:srgbClr val="60B3DD"/>
              </a:solidFill>
              <a:prstDash val="solid"/>
              <a:round/>
              <a:headEnd type="none" w="sm" len="sm"/>
              <a:tailEnd type="none" w="sm" len="sm"/>
            </a:ln>
          </p:spPr>
        </p:sp>
        <p:sp>
          <p:nvSpPr>
            <p:cNvPr id="287" name="Google Shape;287;p24"/>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88" name="Google Shape;288;p24"/>
          <p:cNvGrpSpPr/>
          <p:nvPr/>
        </p:nvGrpSpPr>
        <p:grpSpPr>
          <a:xfrm>
            <a:off x="535280" y="5297859"/>
            <a:ext cx="3086100" cy="3230761"/>
            <a:chOff x="0" y="-38100"/>
            <a:chExt cx="812800" cy="850900"/>
          </a:xfrm>
        </p:grpSpPr>
        <p:sp>
          <p:nvSpPr>
            <p:cNvPr id="289" name="Google Shape;289;p24"/>
            <p:cNvSpPr/>
            <p:nvPr/>
          </p:nvSpPr>
          <p:spPr>
            <a:xfrm>
              <a:off x="0" y="0"/>
              <a:ext cx="812800" cy="812800"/>
            </a:xfrm>
            <a:custGeom>
              <a:avLst/>
              <a:gdLst/>
              <a:ahLst/>
              <a:cxnLst/>
              <a:rect l="l" t="t" r="r" b="b"/>
              <a:pathLst>
                <a:path w="812800" h="812800" extrusionOk="0">
                  <a:moveTo>
                    <a:pt x="0" y="0"/>
                  </a:moveTo>
                  <a:lnTo>
                    <a:pt x="812800" y="0"/>
                  </a:lnTo>
                  <a:lnTo>
                    <a:pt x="812800" y="812800"/>
                  </a:lnTo>
                  <a:lnTo>
                    <a:pt x="0" y="812800"/>
                  </a:lnTo>
                  <a:close/>
                </a:path>
              </a:pathLst>
            </a:custGeom>
            <a:solidFill>
              <a:srgbClr val="000000">
                <a:alpha val="0"/>
              </a:srgbClr>
            </a:solidFill>
            <a:ln w="76200" cap="flat" cmpd="sng">
              <a:solidFill>
                <a:srgbClr val="60B3DD"/>
              </a:solidFill>
              <a:prstDash val="solid"/>
              <a:round/>
              <a:headEnd type="none" w="sm" len="sm"/>
              <a:tailEnd type="none" w="sm" len="sm"/>
            </a:ln>
          </p:spPr>
        </p:sp>
        <p:sp>
          <p:nvSpPr>
            <p:cNvPr id="290" name="Google Shape;290;p24"/>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92" name="Google Shape;292;p24"/>
          <p:cNvSpPr txBox="1"/>
          <p:nvPr/>
        </p:nvSpPr>
        <p:spPr>
          <a:xfrm>
            <a:off x="8133503" y="903971"/>
            <a:ext cx="9578100" cy="1846659"/>
          </a:xfrm>
          <a:prstGeom prst="rect">
            <a:avLst/>
          </a:prstGeom>
          <a:noFill/>
          <a:ln>
            <a:noFill/>
          </a:ln>
          <a:effectLst>
            <a:outerShdw blurRad="828675" dist="19050" dir="840000" algn="bl" rotWithShape="0">
              <a:srgbClr val="6CE5E8">
                <a:alpha val="95000"/>
              </a:srgbClr>
            </a:outerShdw>
          </a:effectLst>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12000" b="0" i="0" u="none" strike="noStrike" cap="none" dirty="0">
                <a:solidFill>
                  <a:schemeClr val="lt1"/>
                </a:solidFill>
                <a:latin typeface="Teko Medium"/>
                <a:ea typeface="Teko Medium"/>
                <a:cs typeface="Teko Medium"/>
                <a:sym typeface="Teko Medium"/>
              </a:rPr>
              <a:t>TEAM MEMBERS</a:t>
            </a:r>
            <a:endParaRPr dirty="0"/>
          </a:p>
        </p:txBody>
      </p:sp>
      <p:sp>
        <p:nvSpPr>
          <p:cNvPr id="293" name="Google Shape;293;p24"/>
          <p:cNvSpPr txBox="1"/>
          <p:nvPr/>
        </p:nvSpPr>
        <p:spPr>
          <a:xfrm>
            <a:off x="9247712" y="2693953"/>
            <a:ext cx="8463891" cy="700192"/>
          </a:xfrm>
          <a:prstGeom prst="rect">
            <a:avLst/>
          </a:prstGeom>
          <a:noFill/>
          <a:ln>
            <a:noFill/>
          </a:ln>
        </p:spPr>
        <p:txBody>
          <a:bodyPr spcFirstLastPara="1" wrap="square" lIns="0" tIns="0" rIns="0" bIns="0" anchor="t" anchorCtr="0">
            <a:spAutoFit/>
          </a:bodyPr>
          <a:lstStyle/>
          <a:p>
            <a:pPr marL="0" marR="0" lvl="0" indent="0" algn="r" rtl="0">
              <a:lnSpc>
                <a:spcPct val="130000"/>
              </a:lnSpc>
              <a:spcBef>
                <a:spcPts val="0"/>
              </a:spcBef>
              <a:spcAft>
                <a:spcPts val="0"/>
              </a:spcAft>
              <a:buNone/>
            </a:pPr>
            <a:r>
              <a:rPr lang="en-US" sz="3500" b="1" dirty="0">
                <a:solidFill>
                  <a:srgbClr val="60B3DD"/>
                </a:solidFill>
                <a:latin typeface="Montserrat"/>
                <a:ea typeface="Montserrat"/>
                <a:cs typeface="Montserrat"/>
                <a:sym typeface="Montserrat"/>
              </a:rPr>
              <a:t>GROUP 3</a:t>
            </a:r>
            <a:r>
              <a:rPr lang="en-US" sz="3500" b="1" i="0" u="none" strike="noStrike" cap="none" dirty="0">
                <a:solidFill>
                  <a:srgbClr val="60B3DD"/>
                </a:solidFill>
                <a:latin typeface="Montserrat"/>
                <a:ea typeface="Montserrat"/>
                <a:cs typeface="Montserrat"/>
                <a:sym typeface="Montserrat"/>
              </a:rPr>
              <a:t> </a:t>
            </a:r>
            <a:endParaRPr b="1" dirty="0"/>
          </a:p>
        </p:txBody>
      </p:sp>
      <p:grpSp>
        <p:nvGrpSpPr>
          <p:cNvPr id="294" name="Google Shape;294;p24"/>
          <p:cNvGrpSpPr/>
          <p:nvPr/>
        </p:nvGrpSpPr>
        <p:grpSpPr>
          <a:xfrm>
            <a:off x="863466" y="4110910"/>
            <a:ext cx="2429727" cy="808042"/>
            <a:chOff x="0" y="0"/>
            <a:chExt cx="3239636" cy="1077389"/>
          </a:xfrm>
        </p:grpSpPr>
        <p:sp>
          <p:nvSpPr>
            <p:cNvPr id="295" name="Google Shape;295;p24"/>
            <p:cNvSpPr txBox="1"/>
            <p:nvPr/>
          </p:nvSpPr>
          <p:spPr>
            <a:xfrm>
              <a:off x="0" y="0"/>
              <a:ext cx="3239636" cy="1077389"/>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r>
                <a:rPr lang="en-US" sz="2188" b="1" i="0" u="none" strike="noStrike" cap="none" dirty="0">
                  <a:solidFill>
                    <a:srgbClr val="60B3DD"/>
                  </a:solidFill>
                  <a:latin typeface="Montserrat"/>
                  <a:ea typeface="Montserrat"/>
                  <a:cs typeface="Montserrat"/>
                  <a:sym typeface="Montserrat"/>
                </a:rPr>
                <a:t> </a:t>
              </a:r>
              <a:r>
                <a:rPr lang="en-US" sz="2188" b="1" dirty="0">
                  <a:solidFill>
                    <a:srgbClr val="60B3DD"/>
                  </a:solidFill>
                  <a:latin typeface="Montserrat"/>
                  <a:ea typeface="Montserrat"/>
                  <a:cs typeface="Montserrat"/>
                  <a:sym typeface="Montserrat"/>
                </a:rPr>
                <a:t>KUSHAL THEROKAR</a:t>
              </a:r>
              <a:endParaRPr dirty="0"/>
            </a:p>
          </p:txBody>
        </p:sp>
        <p:sp>
          <p:nvSpPr>
            <p:cNvPr id="296" name="Google Shape;296;p24"/>
            <p:cNvSpPr txBox="1"/>
            <p:nvPr/>
          </p:nvSpPr>
          <p:spPr>
            <a:xfrm>
              <a:off x="0" y="708680"/>
              <a:ext cx="3239636" cy="344709"/>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endParaRPr dirty="0"/>
            </a:p>
          </p:txBody>
        </p:sp>
      </p:grpSp>
      <p:grpSp>
        <p:nvGrpSpPr>
          <p:cNvPr id="297" name="Google Shape;297;p24"/>
          <p:cNvGrpSpPr/>
          <p:nvPr/>
        </p:nvGrpSpPr>
        <p:grpSpPr>
          <a:xfrm>
            <a:off x="863466" y="8838405"/>
            <a:ext cx="2429727" cy="808042"/>
            <a:chOff x="0" y="0"/>
            <a:chExt cx="3239636" cy="1077389"/>
          </a:xfrm>
        </p:grpSpPr>
        <p:sp>
          <p:nvSpPr>
            <p:cNvPr id="298" name="Google Shape;298;p24"/>
            <p:cNvSpPr txBox="1"/>
            <p:nvPr/>
          </p:nvSpPr>
          <p:spPr>
            <a:xfrm>
              <a:off x="0" y="0"/>
              <a:ext cx="3239636" cy="1077389"/>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r>
                <a:rPr lang="en-US" sz="2188" b="1" i="0" u="none" strike="noStrike" cap="none" dirty="0">
                  <a:solidFill>
                    <a:srgbClr val="60B3DD"/>
                  </a:solidFill>
                  <a:latin typeface="Montserrat"/>
                  <a:ea typeface="Montserrat"/>
                  <a:cs typeface="Montserrat"/>
                  <a:sym typeface="Montserrat"/>
                </a:rPr>
                <a:t> </a:t>
              </a:r>
              <a:r>
                <a:rPr lang="en-US" sz="2188" b="1" dirty="0">
                  <a:solidFill>
                    <a:srgbClr val="60B3DD"/>
                  </a:solidFill>
                  <a:latin typeface="Montserrat"/>
                  <a:ea typeface="Montserrat"/>
                  <a:cs typeface="Montserrat"/>
                  <a:sym typeface="Montserrat"/>
                </a:rPr>
                <a:t>SNEHAL KAMBLE</a:t>
              </a:r>
              <a:endParaRPr dirty="0"/>
            </a:p>
          </p:txBody>
        </p:sp>
        <p:sp>
          <p:nvSpPr>
            <p:cNvPr id="299" name="Google Shape;299;p24"/>
            <p:cNvSpPr txBox="1"/>
            <p:nvPr/>
          </p:nvSpPr>
          <p:spPr>
            <a:xfrm>
              <a:off x="0" y="708680"/>
              <a:ext cx="3239636" cy="344709"/>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endParaRPr dirty="0"/>
            </a:p>
          </p:txBody>
        </p:sp>
      </p:grpSp>
      <p:grpSp>
        <p:nvGrpSpPr>
          <p:cNvPr id="300" name="Google Shape;300;p24"/>
          <p:cNvGrpSpPr/>
          <p:nvPr/>
        </p:nvGrpSpPr>
        <p:grpSpPr>
          <a:xfrm>
            <a:off x="5112365" y="4110910"/>
            <a:ext cx="2443174" cy="808042"/>
            <a:chOff x="0" y="0"/>
            <a:chExt cx="3257565" cy="1077389"/>
          </a:xfrm>
        </p:grpSpPr>
        <p:sp>
          <p:nvSpPr>
            <p:cNvPr id="301" name="Google Shape;301;p24"/>
            <p:cNvSpPr txBox="1"/>
            <p:nvPr/>
          </p:nvSpPr>
          <p:spPr>
            <a:xfrm>
              <a:off x="17929" y="0"/>
              <a:ext cx="3239636" cy="1077389"/>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r>
                <a:rPr lang="en-US" sz="2188" b="1" i="0" u="none" strike="noStrike" cap="none" dirty="0">
                  <a:solidFill>
                    <a:srgbClr val="60B3DD"/>
                  </a:solidFill>
                  <a:latin typeface="Montserrat"/>
                  <a:ea typeface="Montserrat"/>
                  <a:cs typeface="Montserrat"/>
                  <a:sym typeface="Montserrat"/>
                </a:rPr>
                <a:t> </a:t>
              </a:r>
              <a:r>
                <a:rPr lang="en-US" sz="2188" b="1" dirty="0">
                  <a:solidFill>
                    <a:srgbClr val="60B3DD"/>
                  </a:solidFill>
                  <a:latin typeface="Montserrat"/>
                  <a:ea typeface="Montserrat"/>
                  <a:cs typeface="Montserrat"/>
                  <a:sym typeface="Montserrat"/>
                </a:rPr>
                <a:t>NIMESH WANKHEDE</a:t>
              </a:r>
              <a:endParaRPr dirty="0"/>
            </a:p>
          </p:txBody>
        </p:sp>
        <p:sp>
          <p:nvSpPr>
            <p:cNvPr id="302" name="Google Shape;302;p24"/>
            <p:cNvSpPr txBox="1"/>
            <p:nvPr/>
          </p:nvSpPr>
          <p:spPr>
            <a:xfrm>
              <a:off x="0" y="708680"/>
              <a:ext cx="3239636" cy="344709"/>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endParaRPr dirty="0"/>
            </a:p>
          </p:txBody>
        </p:sp>
      </p:grpSp>
      <p:grpSp>
        <p:nvGrpSpPr>
          <p:cNvPr id="303" name="Google Shape;303;p24"/>
          <p:cNvGrpSpPr/>
          <p:nvPr/>
        </p:nvGrpSpPr>
        <p:grpSpPr>
          <a:xfrm>
            <a:off x="5112365" y="8838405"/>
            <a:ext cx="2429727" cy="808042"/>
            <a:chOff x="0" y="0"/>
            <a:chExt cx="3239636" cy="1077389"/>
          </a:xfrm>
        </p:grpSpPr>
        <p:sp>
          <p:nvSpPr>
            <p:cNvPr id="304" name="Google Shape;304;p24"/>
            <p:cNvSpPr txBox="1"/>
            <p:nvPr/>
          </p:nvSpPr>
          <p:spPr>
            <a:xfrm>
              <a:off x="0" y="0"/>
              <a:ext cx="3239636" cy="1077389"/>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r>
                <a:rPr lang="en-US" sz="2188" b="1" i="0" u="none" strike="noStrike" cap="none" dirty="0">
                  <a:solidFill>
                    <a:srgbClr val="60B3DD"/>
                  </a:solidFill>
                  <a:latin typeface="Montserrat"/>
                  <a:ea typeface="Montserrat"/>
                  <a:cs typeface="Montserrat"/>
                  <a:sym typeface="Montserrat"/>
                </a:rPr>
                <a:t> </a:t>
              </a:r>
              <a:r>
                <a:rPr lang="en-US" sz="2188" b="1" dirty="0">
                  <a:solidFill>
                    <a:srgbClr val="60B3DD"/>
                  </a:solidFill>
                  <a:latin typeface="Montserrat"/>
                  <a:ea typeface="Montserrat"/>
                  <a:cs typeface="Montserrat"/>
                  <a:sym typeface="Montserrat"/>
                </a:rPr>
                <a:t>VAMSHI K. PERABATHULA</a:t>
              </a:r>
              <a:endParaRPr dirty="0"/>
            </a:p>
          </p:txBody>
        </p:sp>
        <p:sp>
          <p:nvSpPr>
            <p:cNvPr id="305" name="Google Shape;305;p24"/>
            <p:cNvSpPr txBox="1"/>
            <p:nvPr/>
          </p:nvSpPr>
          <p:spPr>
            <a:xfrm>
              <a:off x="0" y="708680"/>
              <a:ext cx="3239636" cy="344709"/>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endParaRPr dirty="0"/>
            </a:p>
          </p:txBody>
        </p:sp>
      </p:grpSp>
      <p:grpSp>
        <p:nvGrpSpPr>
          <p:cNvPr id="309" name="Google Shape;309;p24"/>
          <p:cNvGrpSpPr/>
          <p:nvPr/>
        </p:nvGrpSpPr>
        <p:grpSpPr>
          <a:xfrm>
            <a:off x="14856947" y="7332745"/>
            <a:ext cx="6862097" cy="6892855"/>
            <a:chOff x="1813" y="0"/>
            <a:chExt cx="809173" cy="812800"/>
          </a:xfrm>
        </p:grpSpPr>
        <p:sp>
          <p:nvSpPr>
            <p:cNvPr id="310" name="Google Shape;310;p2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0B3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4"/>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3" name="Picture 2">
            <a:extLst>
              <a:ext uri="{FF2B5EF4-FFF2-40B4-BE49-F238E27FC236}">
                <a16:creationId xmlns:a16="http://schemas.microsoft.com/office/drawing/2014/main" id="{A16CE6B6-531B-9CA3-6D19-364BAB8644A7}"/>
              </a:ext>
            </a:extLst>
          </p:cNvPr>
          <p:cNvPicPr>
            <a:picLocks noChangeAspect="1"/>
          </p:cNvPicPr>
          <p:nvPr/>
        </p:nvPicPr>
        <p:blipFill>
          <a:blip r:embed="rId4"/>
          <a:stretch>
            <a:fillRect/>
          </a:stretch>
        </p:blipFill>
        <p:spPr>
          <a:xfrm>
            <a:off x="4843477" y="845988"/>
            <a:ext cx="2967502" cy="2828158"/>
          </a:xfrm>
          <a:prstGeom prst="rect">
            <a:avLst/>
          </a:prstGeom>
        </p:spPr>
      </p:pic>
      <p:pic>
        <p:nvPicPr>
          <p:cNvPr id="5" name="Picture 4">
            <a:extLst>
              <a:ext uri="{FF2B5EF4-FFF2-40B4-BE49-F238E27FC236}">
                <a16:creationId xmlns:a16="http://schemas.microsoft.com/office/drawing/2014/main" id="{8F8E4F04-1224-8506-160E-E4C0849C200D}"/>
              </a:ext>
            </a:extLst>
          </p:cNvPr>
          <p:cNvPicPr>
            <a:picLocks noChangeAspect="1"/>
          </p:cNvPicPr>
          <p:nvPr/>
        </p:nvPicPr>
        <p:blipFill>
          <a:blip r:embed="rId5"/>
          <a:stretch>
            <a:fillRect/>
          </a:stretch>
        </p:blipFill>
        <p:spPr>
          <a:xfrm>
            <a:off x="575621" y="5546010"/>
            <a:ext cx="2977579" cy="2831508"/>
          </a:xfrm>
          <a:prstGeom prst="rect">
            <a:avLst/>
          </a:prstGeom>
        </p:spPr>
      </p:pic>
      <p:pic>
        <p:nvPicPr>
          <p:cNvPr id="7" name="Picture 6">
            <a:extLst>
              <a:ext uri="{FF2B5EF4-FFF2-40B4-BE49-F238E27FC236}">
                <a16:creationId xmlns:a16="http://schemas.microsoft.com/office/drawing/2014/main" id="{735D9B1C-51A5-9DBA-EA30-39FA4A45B41E}"/>
              </a:ext>
            </a:extLst>
          </p:cNvPr>
          <p:cNvPicPr>
            <a:picLocks noChangeAspect="1"/>
          </p:cNvPicPr>
          <p:nvPr/>
        </p:nvPicPr>
        <p:blipFill>
          <a:blip r:embed="rId6"/>
          <a:stretch>
            <a:fillRect/>
          </a:stretch>
        </p:blipFill>
        <p:spPr>
          <a:xfrm>
            <a:off x="4859403" y="5539285"/>
            <a:ext cx="2951575" cy="2900153"/>
          </a:xfrm>
          <a:prstGeom prst="rect">
            <a:avLst/>
          </a:prstGeom>
        </p:spPr>
      </p:pic>
      <p:pic>
        <p:nvPicPr>
          <p:cNvPr id="9" name="Picture 8">
            <a:extLst>
              <a:ext uri="{FF2B5EF4-FFF2-40B4-BE49-F238E27FC236}">
                <a16:creationId xmlns:a16="http://schemas.microsoft.com/office/drawing/2014/main" id="{05AD01A1-71CB-676A-434C-444D7AFAD177}"/>
              </a:ext>
            </a:extLst>
          </p:cNvPr>
          <p:cNvPicPr>
            <a:picLocks noChangeAspect="1"/>
          </p:cNvPicPr>
          <p:nvPr/>
        </p:nvPicPr>
        <p:blipFill>
          <a:blip r:embed="rId7"/>
          <a:stretch>
            <a:fillRect/>
          </a:stretch>
        </p:blipFill>
        <p:spPr>
          <a:xfrm>
            <a:off x="635536" y="846922"/>
            <a:ext cx="2857748" cy="288823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2"/>
                                        </p:tgtEl>
                                        <p:attrNameLst>
                                          <p:attrName>style.visibility</p:attrName>
                                        </p:attrNameLst>
                                      </p:cBhvr>
                                      <p:to>
                                        <p:strVal val="visible"/>
                                      </p:to>
                                    </p:set>
                                    <p:animEffect transition="in" filter="fade">
                                      <p:cBhvr>
                                        <p:cTn id="7" dur="500"/>
                                        <p:tgtEl>
                                          <p:spTgt spid="2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pic>
        <p:nvPicPr>
          <p:cNvPr id="406" name="Google Shape;406;p29"/>
          <p:cNvPicPr preferRelativeResize="0"/>
          <p:nvPr/>
        </p:nvPicPr>
        <p:blipFill rotWithShape="1">
          <a:blip r:embed="rId3">
            <a:alphaModFix/>
          </a:blip>
          <a:srcRect t="7825" b="7824"/>
          <a:stretch/>
        </p:blipFill>
        <p:spPr>
          <a:xfrm>
            <a:off x="0" y="0"/>
            <a:ext cx="18288000" cy="10287000"/>
          </a:xfrm>
          <a:prstGeom prst="rect">
            <a:avLst/>
          </a:prstGeom>
          <a:noFill/>
          <a:ln>
            <a:noFill/>
          </a:ln>
        </p:spPr>
      </p:pic>
      <p:sp>
        <p:nvSpPr>
          <p:cNvPr id="410" name="Google Shape;410;p29"/>
          <p:cNvSpPr txBox="1"/>
          <p:nvPr/>
        </p:nvSpPr>
        <p:spPr>
          <a:xfrm>
            <a:off x="2603951" y="574851"/>
            <a:ext cx="13209000" cy="1477328"/>
          </a:xfrm>
          <a:prstGeom prst="rect">
            <a:avLst/>
          </a:prstGeom>
          <a:noFill/>
          <a:ln>
            <a:noFill/>
          </a:ln>
          <a:effectLst>
            <a:outerShdw blurRad="842963" dist="19050" dir="102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8000" dirty="0">
                <a:solidFill>
                  <a:schemeClr val="lt1"/>
                </a:solidFill>
                <a:latin typeface="Teko Medium"/>
                <a:cs typeface="Teko Medium"/>
                <a:sym typeface="Teko Medium"/>
              </a:rPr>
              <a:t>HYPERPARAMETER TUNING</a:t>
            </a:r>
            <a:endParaRPr sz="1000" dirty="0"/>
          </a:p>
        </p:txBody>
      </p:sp>
      <p:cxnSp>
        <p:nvCxnSpPr>
          <p:cNvPr id="418" name="Google Shape;418;p29"/>
          <p:cNvCxnSpPr/>
          <p:nvPr/>
        </p:nvCxnSpPr>
        <p:spPr>
          <a:xfrm rot="-17009">
            <a:off x="64371" y="9913689"/>
            <a:ext cx="18288144" cy="0"/>
          </a:xfrm>
          <a:prstGeom prst="straightConnector1">
            <a:avLst/>
          </a:prstGeom>
          <a:noFill/>
          <a:ln w="57150" cap="flat" cmpd="sng">
            <a:solidFill>
              <a:srgbClr val="41B8D5"/>
            </a:solidFill>
            <a:prstDash val="solid"/>
            <a:round/>
            <a:headEnd type="none" w="sm" len="sm"/>
            <a:tailEnd type="none" w="sm" len="sm"/>
          </a:ln>
        </p:spPr>
      </p:cxnSp>
      <p:pic>
        <p:nvPicPr>
          <p:cNvPr id="5" name="Picture 4">
            <a:extLst>
              <a:ext uri="{FF2B5EF4-FFF2-40B4-BE49-F238E27FC236}">
                <a16:creationId xmlns:a16="http://schemas.microsoft.com/office/drawing/2014/main" id="{8D833C08-BF81-42C2-B2E9-FB4D1ABBE3BC}"/>
              </a:ext>
            </a:extLst>
          </p:cNvPr>
          <p:cNvPicPr>
            <a:picLocks noChangeAspect="1"/>
          </p:cNvPicPr>
          <p:nvPr/>
        </p:nvPicPr>
        <p:blipFill>
          <a:blip r:embed="rId4"/>
          <a:stretch>
            <a:fillRect/>
          </a:stretch>
        </p:blipFill>
        <p:spPr>
          <a:xfrm>
            <a:off x="821661" y="3655742"/>
            <a:ext cx="16644678" cy="2556962"/>
          </a:xfrm>
          <a:prstGeom prst="rect">
            <a:avLst/>
          </a:prstGeom>
        </p:spPr>
      </p:pic>
    </p:spTree>
    <p:extLst>
      <p:ext uri="{BB962C8B-B14F-4D97-AF65-F5344CB8AC3E}">
        <p14:creationId xmlns:p14="http://schemas.microsoft.com/office/powerpoint/2010/main" val="80753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0"/>
                                        </p:tgtEl>
                                        <p:attrNameLst>
                                          <p:attrName>style.visibility</p:attrName>
                                        </p:attrNameLst>
                                      </p:cBhvr>
                                      <p:to>
                                        <p:strVal val="visible"/>
                                      </p:to>
                                    </p:set>
                                    <p:animEffect transition="in" filter="fade">
                                      <p:cBhvr>
                                        <p:cTn id="7" dur="500"/>
                                        <p:tgtEl>
                                          <p:spTgt spid="4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pic>
        <p:nvPicPr>
          <p:cNvPr id="349" name="Google Shape;349;p26"/>
          <p:cNvPicPr preferRelativeResize="0"/>
          <p:nvPr/>
        </p:nvPicPr>
        <p:blipFill rotWithShape="1">
          <a:blip r:embed="rId3">
            <a:alphaModFix/>
          </a:blip>
          <a:srcRect l="15652" t="20929" r="15197" b="27208"/>
          <a:stretch/>
        </p:blipFill>
        <p:spPr>
          <a:xfrm>
            <a:off x="0" y="0"/>
            <a:ext cx="18288000" cy="10287000"/>
          </a:xfrm>
          <a:prstGeom prst="rect">
            <a:avLst/>
          </a:prstGeom>
          <a:noFill/>
          <a:ln>
            <a:noFill/>
          </a:ln>
        </p:spPr>
      </p:pic>
      <p:sp>
        <p:nvSpPr>
          <p:cNvPr id="350" name="Google Shape;350;p26"/>
          <p:cNvSpPr txBox="1"/>
          <p:nvPr/>
        </p:nvSpPr>
        <p:spPr>
          <a:xfrm>
            <a:off x="1028700" y="1194989"/>
            <a:ext cx="7378200" cy="2215991"/>
          </a:xfrm>
          <a:prstGeom prst="rect">
            <a:avLst/>
          </a:prstGeom>
          <a:noFill/>
          <a:ln>
            <a:noFill/>
          </a:ln>
          <a:effectLst>
            <a:outerShdw blurRad="828675" dist="19050" dir="900000" algn="bl" rotWithShape="0">
              <a:srgbClr val="6CE5E8">
                <a:alpha val="95000"/>
              </a:srgbClr>
            </a:outerShdw>
          </a:effectLst>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12000" dirty="0">
                <a:solidFill>
                  <a:schemeClr val="lt1"/>
                </a:solidFill>
                <a:latin typeface="Teko Medium"/>
                <a:cs typeface="Teko Medium"/>
                <a:sym typeface="Teko Medium"/>
              </a:rPr>
              <a:t>SUMMARY</a:t>
            </a:r>
            <a:endParaRPr dirty="0"/>
          </a:p>
        </p:txBody>
      </p:sp>
      <p:pic>
        <p:nvPicPr>
          <p:cNvPr id="352" name="Google Shape;352;p26"/>
          <p:cNvPicPr preferRelativeResize="0"/>
          <p:nvPr/>
        </p:nvPicPr>
        <p:blipFill rotWithShape="1">
          <a:blip r:embed="rId4">
            <a:alphaModFix amt="50000"/>
          </a:blip>
          <a:srcRect r="50000" b="37297"/>
          <a:stretch/>
        </p:blipFill>
        <p:spPr>
          <a:xfrm>
            <a:off x="10242211" y="-3387401"/>
            <a:ext cx="11118896" cy="9295651"/>
          </a:xfrm>
          <a:prstGeom prst="rect">
            <a:avLst/>
          </a:prstGeom>
          <a:noFill/>
          <a:ln>
            <a:noFill/>
          </a:ln>
        </p:spPr>
      </p:pic>
      <p:cxnSp>
        <p:nvCxnSpPr>
          <p:cNvPr id="353" name="Google Shape;353;p26"/>
          <p:cNvCxnSpPr/>
          <p:nvPr/>
        </p:nvCxnSpPr>
        <p:spPr>
          <a:xfrm rot="-9591">
            <a:off x="8943632" y="2018902"/>
            <a:ext cx="10242251" cy="0"/>
          </a:xfrm>
          <a:prstGeom prst="straightConnector1">
            <a:avLst/>
          </a:prstGeom>
          <a:noFill/>
          <a:ln w="57150" cap="flat" cmpd="sng">
            <a:solidFill>
              <a:srgbClr val="41B8D5"/>
            </a:solidFill>
            <a:prstDash val="solid"/>
            <a:round/>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50"/>
                                        </p:tgtEl>
                                        <p:attrNameLst>
                                          <p:attrName>style.visibility</p:attrName>
                                        </p:attrNameLst>
                                      </p:cBhvr>
                                      <p:to>
                                        <p:strVal val="visible"/>
                                      </p:to>
                                    </p:set>
                                    <p:animEffect transition="in" filter="fade">
                                      <p:cBhvr>
                                        <p:cTn id="7" dur="500"/>
                                        <p:tgtEl>
                                          <p:spTgt spid="3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pic>
        <p:nvPicPr>
          <p:cNvPr id="384" name="Google Shape;384;p28"/>
          <p:cNvPicPr preferRelativeResize="0"/>
          <p:nvPr/>
        </p:nvPicPr>
        <p:blipFill rotWithShape="1">
          <a:blip r:embed="rId3">
            <a:alphaModFix/>
          </a:blip>
          <a:srcRect t="7825" b="7824"/>
          <a:stretch/>
        </p:blipFill>
        <p:spPr>
          <a:xfrm>
            <a:off x="0" y="0"/>
            <a:ext cx="18288000" cy="10287000"/>
          </a:xfrm>
          <a:prstGeom prst="rect">
            <a:avLst/>
          </a:prstGeom>
          <a:noFill/>
          <a:ln>
            <a:noFill/>
          </a:ln>
        </p:spPr>
      </p:pic>
      <p:cxnSp>
        <p:nvCxnSpPr>
          <p:cNvPr id="385" name="Google Shape;385;p28"/>
          <p:cNvCxnSpPr/>
          <p:nvPr/>
        </p:nvCxnSpPr>
        <p:spPr>
          <a:xfrm rot="-5400000">
            <a:off x="7236063" y="10190598"/>
            <a:ext cx="3758723" cy="0"/>
          </a:xfrm>
          <a:prstGeom prst="straightConnector1">
            <a:avLst/>
          </a:prstGeom>
          <a:noFill/>
          <a:ln w="57150" cap="flat" cmpd="sng">
            <a:solidFill>
              <a:srgbClr val="41B8D5"/>
            </a:solidFill>
            <a:prstDash val="solid"/>
            <a:round/>
            <a:headEnd type="none" w="sm" len="sm"/>
            <a:tailEnd type="none" w="sm" len="sm"/>
          </a:ln>
        </p:spPr>
      </p:cxnSp>
      <p:grpSp>
        <p:nvGrpSpPr>
          <p:cNvPr id="386" name="Google Shape;386;p28"/>
          <p:cNvGrpSpPr/>
          <p:nvPr/>
        </p:nvGrpSpPr>
        <p:grpSpPr>
          <a:xfrm>
            <a:off x="1233580" y="619186"/>
            <a:ext cx="16059337" cy="8780307"/>
            <a:chOff x="0" y="-38100"/>
            <a:chExt cx="3203362" cy="1721754"/>
          </a:xfrm>
        </p:grpSpPr>
        <p:sp>
          <p:nvSpPr>
            <p:cNvPr id="387" name="Google Shape;387;p28"/>
            <p:cNvSpPr/>
            <p:nvPr/>
          </p:nvSpPr>
          <p:spPr>
            <a:xfrm>
              <a:off x="0" y="0"/>
              <a:ext cx="3203362" cy="1683654"/>
            </a:xfrm>
            <a:custGeom>
              <a:avLst/>
              <a:gdLst/>
              <a:ahLst/>
              <a:cxnLst/>
              <a:rect l="l" t="t" r="r" b="b"/>
              <a:pathLst>
                <a:path w="3203362" h="1683654" extrusionOk="0">
                  <a:moveTo>
                    <a:pt x="0" y="0"/>
                  </a:moveTo>
                  <a:lnTo>
                    <a:pt x="3203362" y="0"/>
                  </a:lnTo>
                  <a:lnTo>
                    <a:pt x="3203362" y="1683654"/>
                  </a:lnTo>
                  <a:lnTo>
                    <a:pt x="0" y="1683654"/>
                  </a:lnTo>
                  <a:close/>
                </a:path>
              </a:pathLst>
            </a:custGeom>
            <a:solidFill>
              <a:srgbClr val="132E57">
                <a:alpha val="80000"/>
              </a:srgbClr>
            </a:solidFill>
            <a:ln>
              <a:noFill/>
            </a:ln>
          </p:spPr>
        </p:sp>
        <p:sp>
          <p:nvSpPr>
            <p:cNvPr id="388" name="Google Shape;388;p28"/>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389" name="Google Shape;389;p28"/>
          <p:cNvSpPr txBox="1"/>
          <p:nvPr/>
        </p:nvSpPr>
        <p:spPr>
          <a:xfrm>
            <a:off x="1233580" y="1918614"/>
            <a:ext cx="16059336" cy="6771084"/>
          </a:xfrm>
          <a:prstGeom prst="rect">
            <a:avLst/>
          </a:prstGeom>
          <a:noFill/>
          <a:ln>
            <a:noFill/>
          </a:ln>
        </p:spPr>
        <p:txBody>
          <a:bodyPr spcFirstLastPara="1" wrap="square" lIns="0" tIns="0" rIns="0" bIns="0" anchor="t" anchorCtr="0">
            <a:spAutoFit/>
          </a:bodyPr>
          <a:lstStyle/>
          <a:p>
            <a:pPr lvl="0" algn="just"/>
            <a:r>
              <a:rPr lang="en-US" sz="4400" dirty="0">
                <a:solidFill>
                  <a:srgbClr val="60B3DD"/>
                </a:solidFill>
                <a:latin typeface="Teko Medium"/>
                <a:cs typeface="Teko Medium"/>
                <a:sym typeface="Teko Medium"/>
              </a:rPr>
              <a:t>Data Completeness The dataset is robust with no missing values, ensuring a reliable analysis.</a:t>
            </a:r>
          </a:p>
          <a:p>
            <a:pPr lvl="0" algn="just"/>
            <a:r>
              <a:rPr lang="en-US" sz="4400" dirty="0">
                <a:solidFill>
                  <a:srgbClr val="60B3DD"/>
                </a:solidFill>
                <a:latin typeface="Teko Medium"/>
                <a:cs typeface="Teko Medium"/>
                <a:sym typeface="Teko Medium"/>
              </a:rPr>
              <a:t>Sales Distribution: Global sales have a wide distribution, with most games selling at lower volumes but some outliers achieving very high sales.</a:t>
            </a:r>
          </a:p>
          <a:p>
            <a:pPr lvl="0" algn="just"/>
            <a:r>
              <a:rPr lang="en-US" sz="4400" dirty="0">
                <a:solidFill>
                  <a:srgbClr val="60B3DD"/>
                </a:solidFill>
                <a:latin typeface="Teko Medium"/>
                <a:cs typeface="Teko Medium"/>
                <a:sym typeface="Teko Medium"/>
              </a:rPr>
              <a:t>Score Distribution: There's a broad spread in video game scores and critic scores, suggesting a diverse range of game quality and reception.</a:t>
            </a:r>
          </a:p>
          <a:p>
            <a:pPr lvl="0" algn="just"/>
            <a:r>
              <a:rPr lang="en-US" sz="4400" dirty="0">
                <a:solidFill>
                  <a:srgbClr val="60B3DD"/>
                </a:solidFill>
                <a:latin typeface="Teko Medium"/>
                <a:cs typeface="Teko Medium"/>
                <a:sym typeface="Teko Medium"/>
              </a:rPr>
              <a:t>Production Costs vs. Sales: By calculating profits, we see a measure of financial success beyond just sales figures.</a:t>
            </a:r>
          </a:p>
          <a:p>
            <a:pPr lvl="0" algn="just"/>
            <a:r>
              <a:rPr lang="en-US" sz="4400" dirty="0">
                <a:solidFill>
                  <a:srgbClr val="60B3DD"/>
                </a:solidFill>
                <a:latin typeface="Teko Medium"/>
                <a:cs typeface="Teko Medium"/>
                <a:sym typeface="Teko Medium"/>
              </a:rPr>
              <a:t>Game Age: The dataset includes games of various ages, which allows analysis of sales trends over time.</a:t>
            </a:r>
            <a:endParaRPr sz="600" dirty="0"/>
          </a:p>
        </p:txBody>
      </p:sp>
      <p:cxnSp>
        <p:nvCxnSpPr>
          <p:cNvPr id="400" name="Google Shape;400;p28"/>
          <p:cNvCxnSpPr/>
          <p:nvPr/>
        </p:nvCxnSpPr>
        <p:spPr>
          <a:xfrm rot="-5400000">
            <a:off x="7236063" y="39252"/>
            <a:ext cx="3758723" cy="0"/>
          </a:xfrm>
          <a:prstGeom prst="straightConnector1">
            <a:avLst/>
          </a:prstGeom>
          <a:noFill/>
          <a:ln w="57150" cap="flat" cmpd="sng">
            <a:solidFill>
              <a:srgbClr val="41B8D5"/>
            </a:solidFill>
            <a:prstDash val="solid"/>
            <a:round/>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89"/>
                                        </p:tgtEl>
                                        <p:attrNameLst>
                                          <p:attrName>style.visibility</p:attrName>
                                        </p:attrNameLst>
                                      </p:cBhvr>
                                      <p:to>
                                        <p:strVal val="visible"/>
                                      </p:to>
                                    </p:set>
                                    <p:animEffect transition="in" filter="fade">
                                      <p:cBhvr>
                                        <p:cTn id="7" dur="500"/>
                                        <p:tgtEl>
                                          <p:spTgt spid="3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57"/>
        <p:cNvGrpSpPr/>
        <p:nvPr/>
      </p:nvGrpSpPr>
      <p:grpSpPr>
        <a:xfrm>
          <a:off x="0" y="0"/>
          <a:ext cx="0" cy="0"/>
          <a:chOff x="0" y="0"/>
          <a:chExt cx="0" cy="0"/>
        </a:xfrm>
      </p:grpSpPr>
      <p:pic>
        <p:nvPicPr>
          <p:cNvPr id="358" name="Google Shape;358;p27"/>
          <p:cNvPicPr preferRelativeResize="0"/>
          <p:nvPr/>
        </p:nvPicPr>
        <p:blipFill rotWithShape="1">
          <a:blip r:embed="rId3">
            <a:alphaModFix/>
          </a:blip>
          <a:srcRect t="12500" b="12500"/>
          <a:stretch/>
        </p:blipFill>
        <p:spPr>
          <a:xfrm>
            <a:off x="9144000" y="0"/>
            <a:ext cx="9144000" cy="10287000"/>
          </a:xfrm>
          <a:prstGeom prst="rect">
            <a:avLst/>
          </a:prstGeom>
          <a:noFill/>
          <a:ln>
            <a:noFill/>
          </a:ln>
        </p:spPr>
      </p:pic>
      <p:sp>
        <p:nvSpPr>
          <p:cNvPr id="359" name="Google Shape;359;p27"/>
          <p:cNvSpPr txBox="1"/>
          <p:nvPr/>
        </p:nvSpPr>
        <p:spPr>
          <a:xfrm>
            <a:off x="1028700" y="740711"/>
            <a:ext cx="7730100" cy="2215991"/>
          </a:xfrm>
          <a:prstGeom prst="rect">
            <a:avLst/>
          </a:prstGeom>
          <a:noFill/>
          <a:ln>
            <a:noFill/>
          </a:ln>
          <a:effectLst>
            <a:outerShdw blurRad="828675" dist="19050" dir="900000" algn="bl" rotWithShape="0">
              <a:srgbClr val="6CE5E8">
                <a:alpha val="95000"/>
              </a:srgbClr>
            </a:outerShdw>
          </a:effectLst>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12000" dirty="0">
                <a:solidFill>
                  <a:schemeClr val="lt1"/>
                </a:solidFill>
                <a:latin typeface="Teko Medium"/>
                <a:cs typeface="Teko Medium"/>
                <a:sym typeface="Teko Medium"/>
              </a:rPr>
              <a:t>FUTURE WORK</a:t>
            </a:r>
            <a:endParaRPr dirty="0"/>
          </a:p>
        </p:txBody>
      </p:sp>
      <p:sp>
        <p:nvSpPr>
          <p:cNvPr id="361" name="Google Shape;361;p27"/>
          <p:cNvSpPr txBox="1"/>
          <p:nvPr/>
        </p:nvSpPr>
        <p:spPr>
          <a:xfrm>
            <a:off x="1028700" y="2864723"/>
            <a:ext cx="6904302" cy="6721840"/>
          </a:xfrm>
          <a:prstGeom prst="rect">
            <a:avLst/>
          </a:prstGeom>
          <a:noFill/>
          <a:ln>
            <a:noFill/>
          </a:ln>
        </p:spPr>
        <p:txBody>
          <a:bodyPr spcFirstLastPara="1" wrap="square" lIns="0" tIns="0" rIns="0" bIns="0" anchor="t" anchorCtr="0">
            <a:spAutoFit/>
          </a:bodyPr>
          <a:lstStyle/>
          <a:p>
            <a:pPr marL="0" marR="0" lvl="0" indent="0" algn="l" rtl="0">
              <a:lnSpc>
                <a:spcPct val="139958"/>
              </a:lnSpc>
              <a:spcBef>
                <a:spcPts val="0"/>
              </a:spcBef>
              <a:spcAft>
                <a:spcPts val="0"/>
              </a:spcAft>
              <a:buNone/>
            </a:pPr>
            <a:r>
              <a:rPr lang="en-US" sz="2400" b="0" i="0" u="none" strike="noStrike" cap="none" dirty="0">
                <a:solidFill>
                  <a:srgbClr val="FFFFFF"/>
                </a:solidFill>
                <a:latin typeface="Montserrat"/>
                <a:ea typeface="Montserrat"/>
                <a:cs typeface="Montserrat"/>
                <a:sym typeface="Montserrat"/>
              </a:rPr>
              <a:t>Predictive Modeling: Develop models to forecast game sales based on scores, genre, and publisher.</a:t>
            </a:r>
          </a:p>
          <a:p>
            <a:pPr marL="0" marR="0" lvl="0" indent="0" algn="l" rtl="0">
              <a:lnSpc>
                <a:spcPct val="139958"/>
              </a:lnSpc>
              <a:spcBef>
                <a:spcPts val="0"/>
              </a:spcBef>
              <a:spcAft>
                <a:spcPts val="0"/>
              </a:spcAft>
              <a:buNone/>
            </a:pPr>
            <a:r>
              <a:rPr lang="en-US" sz="2400" b="0" i="0" u="none" strike="noStrike" cap="none" dirty="0">
                <a:solidFill>
                  <a:srgbClr val="FFFFFF"/>
                </a:solidFill>
                <a:latin typeface="Montserrat"/>
                <a:ea typeface="Montserrat"/>
                <a:cs typeface="Montserrat"/>
                <a:sym typeface="Montserrat"/>
              </a:rPr>
              <a:t>Customer Segmentation: Analyze player data to tailor games to specific segments of the market.</a:t>
            </a:r>
          </a:p>
          <a:p>
            <a:pPr marL="0" marR="0" lvl="0" indent="0" algn="l" rtl="0">
              <a:lnSpc>
                <a:spcPct val="139958"/>
              </a:lnSpc>
              <a:spcBef>
                <a:spcPts val="0"/>
              </a:spcBef>
              <a:spcAft>
                <a:spcPts val="0"/>
              </a:spcAft>
              <a:buNone/>
            </a:pPr>
            <a:r>
              <a:rPr lang="en-US" sz="2400" b="0" i="0" u="none" strike="noStrike" cap="none" dirty="0">
                <a:solidFill>
                  <a:srgbClr val="FFFFFF"/>
                </a:solidFill>
                <a:latin typeface="Montserrat"/>
                <a:ea typeface="Montserrat"/>
                <a:cs typeface="Montserrat"/>
                <a:sym typeface="Montserrat"/>
              </a:rPr>
              <a:t>Optimization of Production Costs: Look into ways to optimize production costs to maximize profits without compromising game quality.</a:t>
            </a:r>
          </a:p>
          <a:p>
            <a:pPr marL="0" marR="0" lvl="0" indent="0" algn="l" rtl="0">
              <a:lnSpc>
                <a:spcPct val="139958"/>
              </a:lnSpc>
              <a:spcBef>
                <a:spcPts val="0"/>
              </a:spcBef>
              <a:spcAft>
                <a:spcPts val="0"/>
              </a:spcAft>
              <a:buNone/>
            </a:pPr>
            <a:r>
              <a:rPr lang="en-US" sz="2400" b="0" i="0" u="none" strike="noStrike" cap="none" dirty="0">
                <a:solidFill>
                  <a:srgbClr val="FFFFFF"/>
                </a:solidFill>
                <a:latin typeface="Montserrat"/>
                <a:ea typeface="Montserrat"/>
                <a:cs typeface="Montserrat"/>
                <a:sym typeface="Montserrat"/>
              </a:rPr>
              <a:t>Longitudinal Analysis: Study the impact of release timing and market conditions on sales.</a:t>
            </a:r>
            <a:endParaRPr lang="en-US" dirty="0"/>
          </a:p>
        </p:txBody>
      </p:sp>
      <p:grpSp>
        <p:nvGrpSpPr>
          <p:cNvPr id="362" name="Google Shape;362;p27"/>
          <p:cNvGrpSpPr/>
          <p:nvPr/>
        </p:nvGrpSpPr>
        <p:grpSpPr>
          <a:xfrm>
            <a:off x="9407343" y="380801"/>
            <a:ext cx="395370" cy="397142"/>
            <a:chOff x="1813" y="0"/>
            <a:chExt cx="809173" cy="812800"/>
          </a:xfrm>
        </p:grpSpPr>
        <p:sp>
          <p:nvSpPr>
            <p:cNvPr id="363" name="Google Shape;363;p2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7"/>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65" name="Google Shape;365;p27"/>
          <p:cNvGrpSpPr/>
          <p:nvPr/>
        </p:nvGrpSpPr>
        <p:grpSpPr>
          <a:xfrm>
            <a:off x="10109203" y="380801"/>
            <a:ext cx="395370" cy="397142"/>
            <a:chOff x="1813" y="0"/>
            <a:chExt cx="809173" cy="812800"/>
          </a:xfrm>
        </p:grpSpPr>
        <p:sp>
          <p:nvSpPr>
            <p:cNvPr id="366" name="Google Shape;366;p2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1B8D5"/>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7"/>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68" name="Google Shape;368;p27"/>
          <p:cNvGrpSpPr/>
          <p:nvPr/>
        </p:nvGrpSpPr>
        <p:grpSpPr>
          <a:xfrm>
            <a:off x="10811063" y="380801"/>
            <a:ext cx="395370" cy="397142"/>
            <a:chOff x="1813" y="0"/>
            <a:chExt cx="809173" cy="812800"/>
          </a:xfrm>
        </p:grpSpPr>
        <p:sp>
          <p:nvSpPr>
            <p:cNvPr id="369" name="Google Shape;369;p2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7"/>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71" name="Google Shape;371;p27"/>
          <p:cNvGrpSpPr/>
          <p:nvPr/>
        </p:nvGrpSpPr>
        <p:grpSpPr>
          <a:xfrm>
            <a:off x="16089807" y="9567947"/>
            <a:ext cx="395370" cy="397142"/>
            <a:chOff x="1813" y="0"/>
            <a:chExt cx="809173" cy="812800"/>
          </a:xfrm>
        </p:grpSpPr>
        <p:sp>
          <p:nvSpPr>
            <p:cNvPr id="372" name="Google Shape;372;p2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7"/>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74" name="Google Shape;374;p27"/>
          <p:cNvGrpSpPr/>
          <p:nvPr/>
        </p:nvGrpSpPr>
        <p:grpSpPr>
          <a:xfrm>
            <a:off x="16791667" y="9567947"/>
            <a:ext cx="395370" cy="397142"/>
            <a:chOff x="1813" y="0"/>
            <a:chExt cx="809173" cy="812800"/>
          </a:xfrm>
        </p:grpSpPr>
        <p:sp>
          <p:nvSpPr>
            <p:cNvPr id="375" name="Google Shape;375;p2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1B8D5"/>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7"/>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77" name="Google Shape;377;p27"/>
          <p:cNvGrpSpPr/>
          <p:nvPr/>
        </p:nvGrpSpPr>
        <p:grpSpPr>
          <a:xfrm>
            <a:off x="17493527" y="9567947"/>
            <a:ext cx="395370" cy="397142"/>
            <a:chOff x="1813" y="0"/>
            <a:chExt cx="809173" cy="812800"/>
          </a:xfrm>
        </p:grpSpPr>
        <p:sp>
          <p:nvSpPr>
            <p:cNvPr id="378" name="Google Shape;378;p2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59"/>
                                        </p:tgtEl>
                                        <p:attrNameLst>
                                          <p:attrName>style.visibility</p:attrName>
                                        </p:attrNameLst>
                                      </p:cBhvr>
                                      <p:to>
                                        <p:strVal val="visible"/>
                                      </p:to>
                                    </p:set>
                                    <p:animEffect transition="in" filter="fade">
                                      <p:cBhvr>
                                        <p:cTn id="7" dur="500"/>
                                        <p:tgtEl>
                                          <p:spTgt spid="3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pic>
        <p:nvPicPr>
          <p:cNvPr id="770" name="Google Shape;770;p42"/>
          <p:cNvPicPr preferRelativeResize="0"/>
          <p:nvPr/>
        </p:nvPicPr>
        <p:blipFill rotWithShape="1">
          <a:blip r:embed="rId3">
            <a:alphaModFix/>
          </a:blip>
          <a:srcRect t="7825" b="7824"/>
          <a:stretch/>
        </p:blipFill>
        <p:spPr>
          <a:xfrm>
            <a:off x="0" y="0"/>
            <a:ext cx="18288000" cy="10287000"/>
          </a:xfrm>
          <a:prstGeom prst="rect">
            <a:avLst/>
          </a:prstGeom>
          <a:noFill/>
          <a:ln>
            <a:noFill/>
          </a:ln>
        </p:spPr>
      </p:pic>
      <p:sp>
        <p:nvSpPr>
          <p:cNvPr id="771" name="Google Shape;771;p42"/>
          <p:cNvSpPr txBox="1"/>
          <p:nvPr/>
        </p:nvSpPr>
        <p:spPr>
          <a:xfrm>
            <a:off x="5618824" y="3843195"/>
            <a:ext cx="7135200" cy="1847100"/>
          </a:xfrm>
          <a:prstGeom prst="rect">
            <a:avLst/>
          </a:prstGeom>
          <a:noFill/>
          <a:ln>
            <a:noFill/>
          </a:ln>
          <a:effectLst>
            <a:outerShdw blurRad="828675" dist="19050" dir="1020000" algn="bl" rotWithShape="0">
              <a:srgbClr val="6CE5E8">
                <a:alpha val="94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000" b="0" i="0" u="none" strike="noStrike" cap="none">
                <a:solidFill>
                  <a:schemeClr val="lt1"/>
                </a:solidFill>
                <a:latin typeface="Teko Medium"/>
                <a:ea typeface="Teko Medium"/>
                <a:cs typeface="Teko Medium"/>
                <a:sym typeface="Teko Medium"/>
              </a:rPr>
              <a:t>THANK YOU!</a:t>
            </a:r>
            <a:endParaRPr/>
          </a:p>
        </p:txBody>
      </p:sp>
      <p:cxnSp>
        <p:nvCxnSpPr>
          <p:cNvPr id="773" name="Google Shape;773;p42"/>
          <p:cNvCxnSpPr/>
          <p:nvPr/>
        </p:nvCxnSpPr>
        <p:spPr>
          <a:xfrm rot="-5412670">
            <a:off x="5334377" y="-1359699"/>
            <a:ext cx="7534326" cy="0"/>
          </a:xfrm>
          <a:prstGeom prst="straightConnector1">
            <a:avLst/>
          </a:prstGeom>
          <a:noFill/>
          <a:ln w="57150" cap="flat" cmpd="sng">
            <a:solidFill>
              <a:srgbClr val="41B8D5"/>
            </a:solidFill>
            <a:prstDash val="solid"/>
            <a:round/>
            <a:headEnd type="none" w="sm" len="sm"/>
            <a:tailEnd type="none" w="sm" len="sm"/>
          </a:ln>
        </p:spPr>
      </p:cxnSp>
      <p:cxnSp>
        <p:nvCxnSpPr>
          <p:cNvPr id="774" name="Google Shape;774;p42"/>
          <p:cNvCxnSpPr/>
          <p:nvPr/>
        </p:nvCxnSpPr>
        <p:spPr>
          <a:xfrm rot="-5412670">
            <a:off x="5376837" y="11596567"/>
            <a:ext cx="7534326" cy="0"/>
          </a:xfrm>
          <a:prstGeom prst="straightConnector1">
            <a:avLst/>
          </a:prstGeom>
          <a:noFill/>
          <a:ln w="57150" cap="flat" cmpd="sng">
            <a:solidFill>
              <a:srgbClr val="41B8D5"/>
            </a:solidFill>
            <a:prstDash val="solid"/>
            <a:round/>
            <a:headEnd type="none" w="sm" len="sm"/>
            <a:tailEnd type="none" w="sm" len="sm"/>
          </a:ln>
        </p:spPr>
      </p:cxnSp>
      <p:cxnSp>
        <p:nvCxnSpPr>
          <p:cNvPr id="775" name="Google Shape;775;p42"/>
          <p:cNvCxnSpPr/>
          <p:nvPr/>
        </p:nvCxnSpPr>
        <p:spPr>
          <a:xfrm>
            <a:off x="-2738463" y="4681395"/>
            <a:ext cx="7534326" cy="0"/>
          </a:xfrm>
          <a:prstGeom prst="straightConnector1">
            <a:avLst/>
          </a:prstGeom>
          <a:noFill/>
          <a:ln w="57150" cap="flat" cmpd="sng">
            <a:solidFill>
              <a:srgbClr val="41B8D5"/>
            </a:solidFill>
            <a:prstDash val="solid"/>
            <a:round/>
            <a:headEnd type="none" w="sm" len="sm"/>
            <a:tailEnd type="none" w="sm" len="sm"/>
          </a:ln>
        </p:spPr>
      </p:cxnSp>
      <p:cxnSp>
        <p:nvCxnSpPr>
          <p:cNvPr id="776" name="Google Shape;776;p42"/>
          <p:cNvCxnSpPr/>
          <p:nvPr/>
        </p:nvCxnSpPr>
        <p:spPr>
          <a:xfrm>
            <a:off x="13492137" y="4624245"/>
            <a:ext cx="7534326" cy="0"/>
          </a:xfrm>
          <a:prstGeom prst="straightConnector1">
            <a:avLst/>
          </a:prstGeom>
          <a:noFill/>
          <a:ln w="57150" cap="flat" cmpd="sng">
            <a:solidFill>
              <a:srgbClr val="41B8D5"/>
            </a:solidFill>
            <a:prstDash val="solid"/>
            <a:round/>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71"/>
                                        </p:tgtEl>
                                        <p:attrNameLst>
                                          <p:attrName>style.visibility</p:attrName>
                                        </p:attrNameLst>
                                      </p:cBhvr>
                                      <p:to>
                                        <p:strVal val="visible"/>
                                      </p:to>
                                    </p:set>
                                    <p:animEffect transition="in" filter="fade">
                                      <p:cBhvr>
                                        <p:cTn id="7" dur="500"/>
                                        <p:tgtEl>
                                          <p:spTgt spid="7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141" name="Google Shape;141;p15"/>
          <p:cNvPicPr preferRelativeResize="0"/>
          <p:nvPr/>
        </p:nvPicPr>
        <p:blipFill rotWithShape="1">
          <a:blip r:embed="rId3">
            <a:alphaModFix/>
          </a:blip>
          <a:srcRect t="7825" b="7824"/>
          <a:stretch/>
        </p:blipFill>
        <p:spPr>
          <a:xfrm>
            <a:off x="0" y="0"/>
            <a:ext cx="18288000" cy="10287000"/>
          </a:xfrm>
          <a:prstGeom prst="rect">
            <a:avLst/>
          </a:prstGeom>
          <a:noFill/>
          <a:ln>
            <a:noFill/>
          </a:ln>
        </p:spPr>
      </p:pic>
      <p:pic>
        <p:nvPicPr>
          <p:cNvPr id="142" name="Google Shape;142;p15"/>
          <p:cNvPicPr preferRelativeResize="0"/>
          <p:nvPr/>
        </p:nvPicPr>
        <p:blipFill rotWithShape="1">
          <a:blip r:embed="rId4">
            <a:alphaModFix amt="80000"/>
          </a:blip>
          <a:srcRect/>
          <a:stretch/>
        </p:blipFill>
        <p:spPr>
          <a:xfrm>
            <a:off x="-2161114" y="202272"/>
            <a:ext cx="9139285" cy="10084728"/>
          </a:xfrm>
          <a:prstGeom prst="rect">
            <a:avLst/>
          </a:prstGeom>
          <a:noFill/>
          <a:ln>
            <a:noFill/>
          </a:ln>
        </p:spPr>
      </p:pic>
      <p:sp>
        <p:nvSpPr>
          <p:cNvPr id="147" name="Google Shape;147;p15"/>
          <p:cNvSpPr txBox="1"/>
          <p:nvPr/>
        </p:nvSpPr>
        <p:spPr>
          <a:xfrm>
            <a:off x="8548553" y="3020397"/>
            <a:ext cx="6468035" cy="6204776"/>
          </a:xfrm>
          <a:prstGeom prst="rect">
            <a:avLst/>
          </a:prstGeom>
          <a:noFill/>
          <a:ln>
            <a:noFill/>
          </a:ln>
        </p:spPr>
        <p:txBody>
          <a:bodyPr spcFirstLastPara="1" wrap="square" lIns="0" tIns="0" rIns="0" bIns="0" anchor="t" anchorCtr="0">
            <a:spAutoFit/>
          </a:bodyPr>
          <a:lstStyle/>
          <a:p>
            <a:pPr marL="0" marR="0" lvl="0" indent="0" algn="ctr" rtl="0">
              <a:lnSpc>
                <a:spcPct val="119987"/>
              </a:lnSpc>
              <a:spcBef>
                <a:spcPts val="0"/>
              </a:spcBef>
              <a:spcAft>
                <a:spcPts val="0"/>
              </a:spcAft>
              <a:buNone/>
            </a:pPr>
            <a:r>
              <a:rPr lang="en-US" sz="4800" b="1" dirty="0">
                <a:solidFill>
                  <a:srgbClr val="60B3DD"/>
                </a:solidFill>
                <a:latin typeface="Teko"/>
                <a:cs typeface="Teko"/>
                <a:sym typeface="Teko"/>
              </a:rPr>
              <a:t>OBJECTIVE</a:t>
            </a:r>
          </a:p>
          <a:p>
            <a:pPr marL="0" marR="0" lvl="0" indent="0" algn="ctr" rtl="0">
              <a:lnSpc>
                <a:spcPct val="119987"/>
              </a:lnSpc>
              <a:spcBef>
                <a:spcPts val="0"/>
              </a:spcBef>
              <a:spcAft>
                <a:spcPts val="0"/>
              </a:spcAft>
              <a:buNone/>
            </a:pPr>
            <a:r>
              <a:rPr lang="en-US" sz="4800" b="1" dirty="0">
                <a:solidFill>
                  <a:srgbClr val="60B3DD"/>
                </a:solidFill>
                <a:latin typeface="Teko"/>
                <a:cs typeface="Teko"/>
                <a:sym typeface="Teko"/>
              </a:rPr>
              <a:t>DATA PREPARATION</a:t>
            </a:r>
          </a:p>
          <a:p>
            <a:pPr marL="0" marR="0" lvl="0" indent="0" algn="ctr" rtl="0">
              <a:lnSpc>
                <a:spcPct val="119987"/>
              </a:lnSpc>
              <a:spcBef>
                <a:spcPts val="0"/>
              </a:spcBef>
              <a:spcAft>
                <a:spcPts val="0"/>
              </a:spcAft>
              <a:buNone/>
            </a:pPr>
            <a:r>
              <a:rPr lang="en-US" sz="4800" b="1" dirty="0">
                <a:solidFill>
                  <a:srgbClr val="60B3DD"/>
                </a:solidFill>
                <a:latin typeface="Teko"/>
                <a:cs typeface="Teko"/>
                <a:sym typeface="Teko"/>
              </a:rPr>
              <a:t>DATA EXPLORATION</a:t>
            </a:r>
          </a:p>
          <a:p>
            <a:pPr marL="0" marR="0" lvl="0" indent="0" algn="ctr" rtl="0">
              <a:lnSpc>
                <a:spcPct val="119987"/>
              </a:lnSpc>
              <a:spcBef>
                <a:spcPts val="0"/>
              </a:spcBef>
              <a:spcAft>
                <a:spcPts val="0"/>
              </a:spcAft>
              <a:buNone/>
            </a:pPr>
            <a:r>
              <a:rPr lang="en-US" sz="4800" b="1" dirty="0">
                <a:solidFill>
                  <a:srgbClr val="60B3DD"/>
                </a:solidFill>
                <a:latin typeface="Teko"/>
                <a:cs typeface="Teko"/>
                <a:sym typeface="Teko"/>
              </a:rPr>
              <a:t>VISUALIZATION</a:t>
            </a:r>
          </a:p>
          <a:p>
            <a:pPr marL="0" marR="0" lvl="0" indent="0" algn="ctr" rtl="0">
              <a:lnSpc>
                <a:spcPct val="119987"/>
              </a:lnSpc>
              <a:spcBef>
                <a:spcPts val="0"/>
              </a:spcBef>
              <a:spcAft>
                <a:spcPts val="0"/>
              </a:spcAft>
              <a:buNone/>
            </a:pPr>
            <a:r>
              <a:rPr lang="en-US" sz="4800" b="1" dirty="0">
                <a:solidFill>
                  <a:srgbClr val="60B3DD"/>
                </a:solidFill>
                <a:latin typeface="Teko"/>
                <a:cs typeface="Teko"/>
                <a:sym typeface="Teko"/>
              </a:rPr>
              <a:t>ML MODEL</a:t>
            </a:r>
            <a:endParaRPr lang="en-US" sz="4800" b="1" dirty="0">
              <a:solidFill>
                <a:srgbClr val="60B3DD"/>
              </a:solidFill>
              <a:latin typeface="Teko"/>
              <a:cs typeface="Teko"/>
            </a:endParaRPr>
          </a:p>
          <a:p>
            <a:pPr marL="0" marR="0" lvl="0" indent="0" algn="ctr" rtl="0">
              <a:lnSpc>
                <a:spcPct val="119987"/>
              </a:lnSpc>
              <a:spcBef>
                <a:spcPts val="0"/>
              </a:spcBef>
              <a:spcAft>
                <a:spcPts val="0"/>
              </a:spcAft>
              <a:buNone/>
            </a:pPr>
            <a:r>
              <a:rPr lang="en-US" sz="4800" b="1" dirty="0">
                <a:solidFill>
                  <a:srgbClr val="60B3DD"/>
                </a:solidFill>
                <a:latin typeface="Teko"/>
                <a:cs typeface="Teko"/>
                <a:sym typeface="Teko"/>
              </a:rPr>
              <a:t>SUMMARY</a:t>
            </a:r>
          </a:p>
          <a:p>
            <a:pPr marL="0" marR="0" lvl="0" indent="0" algn="ctr" rtl="0">
              <a:lnSpc>
                <a:spcPct val="119987"/>
              </a:lnSpc>
              <a:spcBef>
                <a:spcPts val="0"/>
              </a:spcBef>
              <a:spcAft>
                <a:spcPts val="0"/>
              </a:spcAft>
              <a:buNone/>
            </a:pPr>
            <a:r>
              <a:rPr lang="en-US" sz="4800" b="1" dirty="0">
                <a:solidFill>
                  <a:srgbClr val="60B3DD"/>
                </a:solidFill>
                <a:latin typeface="Teko"/>
                <a:cs typeface="Teko"/>
                <a:sym typeface="Teko"/>
              </a:rPr>
              <a:t>FUTURE WORK</a:t>
            </a:r>
          </a:p>
        </p:txBody>
      </p:sp>
      <p:sp>
        <p:nvSpPr>
          <p:cNvPr id="149" name="Google Shape;149;p15"/>
          <p:cNvSpPr txBox="1"/>
          <p:nvPr/>
        </p:nvSpPr>
        <p:spPr>
          <a:xfrm>
            <a:off x="9307802" y="361493"/>
            <a:ext cx="4952594" cy="2215991"/>
          </a:xfrm>
          <a:prstGeom prst="rect">
            <a:avLst/>
          </a:prstGeom>
          <a:noFill/>
          <a:ln>
            <a:noFill/>
          </a:ln>
          <a:effectLst>
            <a:outerShdw blurRad="828675" dist="9525" dir="156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00000"/>
              </a:lnSpc>
              <a:spcBef>
                <a:spcPts val="0"/>
              </a:spcBef>
              <a:spcAft>
                <a:spcPts val="0"/>
              </a:spcAft>
              <a:buNone/>
            </a:pPr>
            <a:r>
              <a:rPr lang="en-US" sz="7200" b="0" i="0" u="none" strike="noStrike" cap="none" dirty="0">
                <a:solidFill>
                  <a:schemeClr val="lt1"/>
                </a:solidFill>
                <a:latin typeface="Teko Medium"/>
                <a:ea typeface="Teko Medium"/>
                <a:cs typeface="Teko Medium"/>
                <a:sym typeface="Teko Medium"/>
              </a:rPr>
              <a:t>TABLE OF CONTENTS</a:t>
            </a:r>
            <a:endParaRPr sz="900" dirty="0"/>
          </a:p>
        </p:txBody>
      </p:sp>
      <p:sp>
        <p:nvSpPr>
          <p:cNvPr id="150" name="Google Shape;150;p15"/>
          <p:cNvSpPr/>
          <p:nvPr/>
        </p:nvSpPr>
        <p:spPr>
          <a:xfrm>
            <a:off x="9051634" y="4681835"/>
            <a:ext cx="184731" cy="92333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endParaRPr sz="5400" b="0" i="0" u="none" strike="noStrike" cap="none">
              <a:solidFill>
                <a:schemeClr val="accent1"/>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9"/>
                                        </p:tgtEl>
                                        <p:attrNameLst>
                                          <p:attrName>style.visibility</p:attrName>
                                        </p:attrNameLst>
                                      </p:cBhvr>
                                      <p:to>
                                        <p:strVal val="visible"/>
                                      </p:to>
                                    </p:set>
                                    <p:animEffect transition="in" filter="fade">
                                      <p:cBhvr>
                                        <p:cTn id="7" dur="500"/>
                                        <p:tgtEl>
                                          <p:spTgt spid="1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155" name="Google Shape;155;p16"/>
          <p:cNvPicPr preferRelativeResize="0"/>
          <p:nvPr/>
        </p:nvPicPr>
        <p:blipFill rotWithShape="1">
          <a:blip r:embed="rId3">
            <a:alphaModFix/>
          </a:blip>
          <a:srcRect l="12478" t="26153"/>
          <a:stretch/>
        </p:blipFill>
        <p:spPr>
          <a:xfrm>
            <a:off x="0" y="0"/>
            <a:ext cx="18288000" cy="10287000"/>
          </a:xfrm>
          <a:prstGeom prst="rect">
            <a:avLst/>
          </a:prstGeom>
          <a:noFill/>
          <a:ln>
            <a:noFill/>
          </a:ln>
        </p:spPr>
      </p:pic>
      <p:pic>
        <p:nvPicPr>
          <p:cNvPr id="156" name="Google Shape;156;p16"/>
          <p:cNvPicPr preferRelativeResize="0"/>
          <p:nvPr/>
        </p:nvPicPr>
        <p:blipFill rotWithShape="1">
          <a:blip r:embed="rId4">
            <a:alphaModFix amt="41000"/>
          </a:blip>
          <a:srcRect r="50000"/>
          <a:stretch/>
        </p:blipFill>
        <p:spPr>
          <a:xfrm flipH="1">
            <a:off x="10744200" y="-3467100"/>
            <a:ext cx="11007113" cy="14825195"/>
          </a:xfrm>
          <a:prstGeom prst="rect">
            <a:avLst/>
          </a:prstGeom>
          <a:noFill/>
          <a:ln>
            <a:noFill/>
          </a:ln>
        </p:spPr>
      </p:pic>
      <p:sp>
        <p:nvSpPr>
          <p:cNvPr id="157" name="Google Shape;157;p16"/>
          <p:cNvSpPr txBox="1"/>
          <p:nvPr/>
        </p:nvSpPr>
        <p:spPr>
          <a:xfrm>
            <a:off x="10027058" y="1165890"/>
            <a:ext cx="7017000" cy="2779607"/>
          </a:xfrm>
          <a:prstGeom prst="rect">
            <a:avLst/>
          </a:prstGeom>
          <a:noFill/>
          <a:ln>
            <a:noFill/>
          </a:ln>
          <a:effectLst>
            <a:outerShdw blurRad="828675" dist="19050" dir="480000" algn="bl" rotWithShape="0">
              <a:srgbClr val="6CE5E8">
                <a:alpha val="95000"/>
              </a:srgbClr>
            </a:outerShdw>
          </a:effectLst>
        </p:spPr>
        <p:txBody>
          <a:bodyPr spcFirstLastPara="1" wrap="square" lIns="0" tIns="0" rIns="0" bIns="0" anchor="t" anchorCtr="0">
            <a:spAutoFit/>
          </a:bodyPr>
          <a:lstStyle/>
          <a:p>
            <a:pPr marL="0" marR="0" lvl="0" indent="0" algn="r" rtl="0">
              <a:lnSpc>
                <a:spcPct val="120003"/>
              </a:lnSpc>
              <a:spcBef>
                <a:spcPts val="0"/>
              </a:spcBef>
              <a:spcAft>
                <a:spcPts val="0"/>
              </a:spcAft>
              <a:buNone/>
            </a:pPr>
            <a:r>
              <a:rPr lang="en-US" sz="15052" dirty="0">
                <a:solidFill>
                  <a:schemeClr val="lt1"/>
                </a:solidFill>
                <a:latin typeface="Teko Medium"/>
                <a:cs typeface="Teko Medium"/>
                <a:sym typeface="Teko Medium"/>
              </a:rPr>
              <a:t>OBJECTIVE</a:t>
            </a:r>
            <a:endParaRPr dirty="0"/>
          </a:p>
        </p:txBody>
      </p:sp>
      <p:sp>
        <p:nvSpPr>
          <p:cNvPr id="159" name="Google Shape;159;p16"/>
          <p:cNvSpPr txBox="1"/>
          <p:nvPr/>
        </p:nvSpPr>
        <p:spPr>
          <a:xfrm>
            <a:off x="9824518" y="3739938"/>
            <a:ext cx="7852387" cy="6161687"/>
          </a:xfrm>
          <a:prstGeom prst="rect">
            <a:avLst/>
          </a:prstGeom>
          <a:noFill/>
          <a:ln>
            <a:noFill/>
          </a:ln>
        </p:spPr>
        <p:txBody>
          <a:bodyPr spcFirstLastPara="1" wrap="square" lIns="0" tIns="0" rIns="0" bIns="0" anchor="t" anchorCtr="0">
            <a:spAutoFit/>
          </a:bodyPr>
          <a:lstStyle/>
          <a:p>
            <a:pPr marL="0" marR="0" lvl="0" indent="0" algn="just" rtl="0">
              <a:lnSpc>
                <a:spcPct val="130000"/>
              </a:lnSpc>
              <a:spcBef>
                <a:spcPts val="0"/>
              </a:spcBef>
              <a:spcAft>
                <a:spcPts val="0"/>
              </a:spcAft>
              <a:buNone/>
            </a:pPr>
            <a:r>
              <a:rPr lang="en-US" sz="2800" dirty="0">
                <a:solidFill>
                  <a:schemeClr val="bg1"/>
                </a:solidFill>
              </a:rPr>
              <a:t>This research aims to study a dataset about video game sales to find out important information for people in the gaming industry, like game makers and sellers. The dataset includes details about games, like their names, platforms, release years, type and how many copies they sold in different parts of the world. We want to figure out which types of games are most popular, which game systems make the most money, and how these things have changed over time.</a:t>
            </a:r>
            <a:endParaRPr lang="en-US" sz="20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7"/>
                                        </p:tgtEl>
                                        <p:attrNameLst>
                                          <p:attrName>style.visibility</p:attrName>
                                        </p:attrNameLst>
                                      </p:cBhvr>
                                      <p:to>
                                        <p:strVal val="visible"/>
                                      </p:to>
                                    </p:set>
                                    <p:animEffect transition="in" filter="fade">
                                      <p:cBhvr>
                                        <p:cTn id="7" dur="500"/>
                                        <p:tgtEl>
                                          <p:spTgt spid="1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pic>
        <p:nvPicPr>
          <p:cNvPr id="495" name="Google Shape;495;p32"/>
          <p:cNvPicPr preferRelativeResize="0"/>
          <p:nvPr/>
        </p:nvPicPr>
        <p:blipFill rotWithShape="1">
          <a:blip r:embed="rId3">
            <a:alphaModFix/>
          </a:blip>
          <a:srcRect t="5824" b="5824"/>
          <a:stretch/>
        </p:blipFill>
        <p:spPr>
          <a:xfrm>
            <a:off x="0" y="0"/>
            <a:ext cx="18288000" cy="10287000"/>
          </a:xfrm>
          <a:prstGeom prst="rect">
            <a:avLst/>
          </a:prstGeom>
          <a:noFill/>
          <a:ln>
            <a:noFill/>
          </a:ln>
        </p:spPr>
      </p:pic>
      <p:sp>
        <p:nvSpPr>
          <p:cNvPr id="496" name="Google Shape;496;p32"/>
          <p:cNvSpPr txBox="1"/>
          <p:nvPr/>
        </p:nvSpPr>
        <p:spPr>
          <a:xfrm>
            <a:off x="934570" y="4190307"/>
            <a:ext cx="9473454" cy="2224455"/>
          </a:xfrm>
          <a:prstGeom prst="rect">
            <a:avLst/>
          </a:prstGeom>
          <a:noFill/>
          <a:ln>
            <a:noFill/>
          </a:ln>
          <a:effectLst>
            <a:outerShdw blurRad="828675" dist="38100" dir="900000" algn="bl" rotWithShape="0">
              <a:srgbClr val="6CE5E8">
                <a:alpha val="95000"/>
              </a:srgbClr>
            </a:outerShdw>
          </a:effectLst>
        </p:spPr>
        <p:txBody>
          <a:bodyPr spcFirstLastPara="1" wrap="square" lIns="0" tIns="0" rIns="0" bIns="0" anchor="t" anchorCtr="0">
            <a:spAutoFit/>
          </a:bodyPr>
          <a:lstStyle/>
          <a:p>
            <a:pPr marL="0" marR="0" lvl="0" indent="0" algn="l" rtl="0">
              <a:lnSpc>
                <a:spcPct val="119998"/>
              </a:lnSpc>
              <a:spcBef>
                <a:spcPts val="0"/>
              </a:spcBef>
              <a:spcAft>
                <a:spcPts val="0"/>
              </a:spcAft>
              <a:buNone/>
            </a:pPr>
            <a:r>
              <a:rPr lang="en-US" sz="12046" dirty="0">
                <a:solidFill>
                  <a:schemeClr val="lt1"/>
                </a:solidFill>
                <a:latin typeface="Teko Medium"/>
                <a:cs typeface="Teko Medium"/>
                <a:sym typeface="Teko Medium"/>
              </a:rPr>
              <a:t>DATA PREPARATION</a:t>
            </a:r>
            <a:endParaRPr dirty="0"/>
          </a:p>
        </p:txBody>
      </p:sp>
      <p:cxnSp>
        <p:nvCxnSpPr>
          <p:cNvPr id="498" name="Google Shape;498;p32"/>
          <p:cNvCxnSpPr/>
          <p:nvPr/>
        </p:nvCxnSpPr>
        <p:spPr>
          <a:xfrm rot="6343">
            <a:off x="10545993" y="5295392"/>
            <a:ext cx="7742013" cy="0"/>
          </a:xfrm>
          <a:prstGeom prst="straightConnector1">
            <a:avLst/>
          </a:prstGeom>
          <a:noFill/>
          <a:ln w="57150" cap="flat" cmpd="sng">
            <a:solidFill>
              <a:srgbClr val="41B8D5"/>
            </a:solidFill>
            <a:prstDash val="solid"/>
            <a:round/>
            <a:headEnd type="none" w="sm" len="sm"/>
            <a:tailEnd type="none" w="sm" len="sm"/>
          </a:ln>
        </p:spPr>
      </p:cxnSp>
    </p:spTree>
    <p:extLst>
      <p:ext uri="{BB962C8B-B14F-4D97-AF65-F5344CB8AC3E}">
        <p14:creationId xmlns:p14="http://schemas.microsoft.com/office/powerpoint/2010/main" val="22241907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96"/>
                                        </p:tgtEl>
                                        <p:attrNameLst>
                                          <p:attrName>style.visibility</p:attrName>
                                        </p:attrNameLst>
                                      </p:cBhvr>
                                      <p:to>
                                        <p:strVal val="visible"/>
                                      </p:to>
                                    </p:set>
                                    <p:animEffect transition="in" filter="fade">
                                      <p:cBhvr>
                                        <p:cTn id="7" dur="500"/>
                                        <p:tgtEl>
                                          <p:spTgt spid="4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pic>
        <p:nvPicPr>
          <p:cNvPr id="178" name="Google Shape;178;p18"/>
          <p:cNvPicPr preferRelativeResize="0"/>
          <p:nvPr/>
        </p:nvPicPr>
        <p:blipFill rotWithShape="1">
          <a:blip r:embed="rId3">
            <a:alphaModFix/>
          </a:blip>
          <a:srcRect t="7825" b="7824"/>
          <a:stretch/>
        </p:blipFill>
        <p:spPr>
          <a:xfrm>
            <a:off x="0" y="0"/>
            <a:ext cx="18288000" cy="10287000"/>
          </a:xfrm>
          <a:prstGeom prst="rect">
            <a:avLst/>
          </a:prstGeom>
          <a:noFill/>
          <a:ln>
            <a:noFill/>
          </a:ln>
        </p:spPr>
      </p:pic>
      <p:grpSp>
        <p:nvGrpSpPr>
          <p:cNvPr id="180" name="Google Shape;180;p18"/>
          <p:cNvGrpSpPr/>
          <p:nvPr/>
        </p:nvGrpSpPr>
        <p:grpSpPr>
          <a:xfrm>
            <a:off x="705687" y="598288"/>
            <a:ext cx="6557047" cy="3126548"/>
            <a:chOff x="0" y="-38100"/>
            <a:chExt cx="1726959" cy="1297681"/>
          </a:xfrm>
        </p:grpSpPr>
        <p:sp>
          <p:nvSpPr>
            <p:cNvPr id="181" name="Google Shape;181;p18"/>
            <p:cNvSpPr/>
            <p:nvPr/>
          </p:nvSpPr>
          <p:spPr>
            <a:xfrm>
              <a:off x="0" y="0"/>
              <a:ext cx="1726959" cy="1259581"/>
            </a:xfrm>
            <a:custGeom>
              <a:avLst/>
              <a:gdLst/>
              <a:ahLst/>
              <a:cxnLst/>
              <a:rect l="l" t="t" r="r" b="b"/>
              <a:pathLst>
                <a:path w="1726959" h="1259581" extrusionOk="0">
                  <a:moveTo>
                    <a:pt x="0" y="0"/>
                  </a:moveTo>
                  <a:lnTo>
                    <a:pt x="1726959" y="0"/>
                  </a:lnTo>
                  <a:lnTo>
                    <a:pt x="1726959" y="1259581"/>
                  </a:lnTo>
                  <a:lnTo>
                    <a:pt x="0" y="1259581"/>
                  </a:lnTo>
                  <a:close/>
                </a:path>
              </a:pathLst>
            </a:custGeom>
            <a:solidFill>
              <a:srgbClr val="132E57"/>
            </a:solidFill>
            <a:ln>
              <a:noFill/>
            </a:ln>
          </p:spPr>
        </p:sp>
        <p:sp>
          <p:nvSpPr>
            <p:cNvPr id="182" name="Google Shape;182;p18"/>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83" name="Google Shape;183;p18"/>
          <p:cNvSpPr txBox="1"/>
          <p:nvPr/>
        </p:nvSpPr>
        <p:spPr>
          <a:xfrm>
            <a:off x="1230824" y="994499"/>
            <a:ext cx="5479258" cy="1107996"/>
          </a:xfrm>
          <a:prstGeom prst="rect">
            <a:avLst/>
          </a:prstGeom>
          <a:noFill/>
          <a:ln>
            <a:noFill/>
          </a:ln>
          <a:effectLst>
            <a:outerShdw blurRad="542925" dist="19050" dir="900000" algn="bl" rotWithShape="0">
              <a:srgbClr val="6CE5E8">
                <a:alpha val="95000"/>
              </a:srgbClr>
            </a:outerShdw>
          </a:effectLst>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6000" dirty="0">
                <a:solidFill>
                  <a:schemeClr val="lt1"/>
                </a:solidFill>
                <a:latin typeface="Teko Medium"/>
                <a:cs typeface="Teko Medium"/>
                <a:sym typeface="Teko Medium"/>
              </a:rPr>
              <a:t>INFORMATION OF DATA </a:t>
            </a:r>
            <a:endParaRPr dirty="0"/>
          </a:p>
        </p:txBody>
      </p:sp>
      <p:cxnSp>
        <p:nvCxnSpPr>
          <p:cNvPr id="190" name="Google Shape;190;p18"/>
          <p:cNvCxnSpPr>
            <a:cxnSpLocks/>
          </p:cNvCxnSpPr>
          <p:nvPr/>
        </p:nvCxnSpPr>
        <p:spPr>
          <a:xfrm>
            <a:off x="1388243" y="2102495"/>
            <a:ext cx="5047215" cy="0"/>
          </a:xfrm>
          <a:prstGeom prst="straightConnector1">
            <a:avLst/>
          </a:prstGeom>
          <a:noFill/>
          <a:ln w="57150" cap="flat" cmpd="sng">
            <a:solidFill>
              <a:srgbClr val="41B8D5"/>
            </a:solidFill>
            <a:prstDash val="solid"/>
            <a:round/>
            <a:headEnd type="none" w="sm" len="sm"/>
            <a:tailEnd type="none" w="sm" len="sm"/>
          </a:ln>
        </p:spPr>
      </p:cxnSp>
      <p:pic>
        <p:nvPicPr>
          <p:cNvPr id="5" name="Picture 4">
            <a:extLst>
              <a:ext uri="{FF2B5EF4-FFF2-40B4-BE49-F238E27FC236}">
                <a16:creationId xmlns:a16="http://schemas.microsoft.com/office/drawing/2014/main" id="{D35B99AF-E001-2D93-A52D-867F5B077E80}"/>
              </a:ext>
            </a:extLst>
          </p:cNvPr>
          <p:cNvPicPr>
            <a:picLocks noChangeAspect="1"/>
          </p:cNvPicPr>
          <p:nvPr/>
        </p:nvPicPr>
        <p:blipFill>
          <a:blip r:embed="rId4"/>
          <a:stretch>
            <a:fillRect/>
          </a:stretch>
        </p:blipFill>
        <p:spPr>
          <a:xfrm>
            <a:off x="9144000" y="1306508"/>
            <a:ext cx="7913097" cy="800251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3"/>
                                        </p:tgtEl>
                                        <p:attrNameLst>
                                          <p:attrName>style.visibility</p:attrName>
                                        </p:attrNameLst>
                                      </p:cBhvr>
                                      <p:to>
                                        <p:strVal val="visible"/>
                                      </p:to>
                                    </p:set>
                                    <p:animEffect transition="in" filter="fade">
                                      <p:cBhvr>
                                        <p:cTn id="7" dur="500"/>
                                        <p:tgtEl>
                                          <p:spTgt spid="1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pic>
        <p:nvPicPr>
          <p:cNvPr id="178" name="Google Shape;178;p18"/>
          <p:cNvPicPr preferRelativeResize="0"/>
          <p:nvPr/>
        </p:nvPicPr>
        <p:blipFill rotWithShape="1">
          <a:blip r:embed="rId3">
            <a:alphaModFix/>
          </a:blip>
          <a:srcRect t="7825" b="7824"/>
          <a:stretch/>
        </p:blipFill>
        <p:spPr>
          <a:xfrm>
            <a:off x="0" y="0"/>
            <a:ext cx="18288000" cy="10287000"/>
          </a:xfrm>
          <a:prstGeom prst="rect">
            <a:avLst/>
          </a:prstGeom>
          <a:noFill/>
          <a:ln>
            <a:noFill/>
          </a:ln>
        </p:spPr>
      </p:pic>
      <p:grpSp>
        <p:nvGrpSpPr>
          <p:cNvPr id="180" name="Google Shape;180;p18"/>
          <p:cNvGrpSpPr/>
          <p:nvPr/>
        </p:nvGrpSpPr>
        <p:grpSpPr>
          <a:xfrm>
            <a:off x="705687" y="598288"/>
            <a:ext cx="6557047" cy="3126548"/>
            <a:chOff x="0" y="-38100"/>
            <a:chExt cx="1726959" cy="1297681"/>
          </a:xfrm>
        </p:grpSpPr>
        <p:sp>
          <p:nvSpPr>
            <p:cNvPr id="181" name="Google Shape;181;p18"/>
            <p:cNvSpPr/>
            <p:nvPr/>
          </p:nvSpPr>
          <p:spPr>
            <a:xfrm>
              <a:off x="0" y="0"/>
              <a:ext cx="1726959" cy="1259581"/>
            </a:xfrm>
            <a:custGeom>
              <a:avLst/>
              <a:gdLst/>
              <a:ahLst/>
              <a:cxnLst/>
              <a:rect l="l" t="t" r="r" b="b"/>
              <a:pathLst>
                <a:path w="1726959" h="1259581" extrusionOk="0">
                  <a:moveTo>
                    <a:pt x="0" y="0"/>
                  </a:moveTo>
                  <a:lnTo>
                    <a:pt x="1726959" y="0"/>
                  </a:lnTo>
                  <a:lnTo>
                    <a:pt x="1726959" y="1259581"/>
                  </a:lnTo>
                  <a:lnTo>
                    <a:pt x="0" y="1259581"/>
                  </a:lnTo>
                  <a:close/>
                </a:path>
              </a:pathLst>
            </a:custGeom>
            <a:solidFill>
              <a:srgbClr val="132E57"/>
            </a:solidFill>
            <a:ln>
              <a:noFill/>
            </a:ln>
          </p:spPr>
        </p:sp>
        <p:sp>
          <p:nvSpPr>
            <p:cNvPr id="182" name="Google Shape;182;p18"/>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83" name="Google Shape;183;p18"/>
          <p:cNvSpPr txBox="1"/>
          <p:nvPr/>
        </p:nvSpPr>
        <p:spPr>
          <a:xfrm>
            <a:off x="1230824" y="994499"/>
            <a:ext cx="5479258" cy="1107996"/>
          </a:xfrm>
          <a:prstGeom prst="rect">
            <a:avLst/>
          </a:prstGeom>
          <a:noFill/>
          <a:ln>
            <a:noFill/>
          </a:ln>
          <a:effectLst>
            <a:outerShdw blurRad="542925" dist="19050" dir="900000" algn="bl" rotWithShape="0">
              <a:srgbClr val="6CE5E8">
                <a:alpha val="95000"/>
              </a:srgbClr>
            </a:outerShdw>
          </a:effectLst>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6000" dirty="0">
                <a:solidFill>
                  <a:schemeClr val="lt1"/>
                </a:solidFill>
                <a:latin typeface="Teko Medium"/>
                <a:cs typeface="Teko Medium"/>
                <a:sym typeface="Teko Medium"/>
              </a:rPr>
              <a:t>FEATURE ENGINEERING</a:t>
            </a:r>
            <a:endParaRPr dirty="0"/>
          </a:p>
        </p:txBody>
      </p:sp>
      <p:cxnSp>
        <p:nvCxnSpPr>
          <p:cNvPr id="190" name="Google Shape;190;p18"/>
          <p:cNvCxnSpPr>
            <a:cxnSpLocks/>
          </p:cNvCxnSpPr>
          <p:nvPr/>
        </p:nvCxnSpPr>
        <p:spPr>
          <a:xfrm>
            <a:off x="1388243" y="2102495"/>
            <a:ext cx="5047215" cy="0"/>
          </a:xfrm>
          <a:prstGeom prst="straightConnector1">
            <a:avLst/>
          </a:prstGeom>
          <a:noFill/>
          <a:ln w="57150" cap="flat" cmpd="sng">
            <a:solidFill>
              <a:srgbClr val="41B8D5"/>
            </a:solidFill>
            <a:prstDash val="solid"/>
            <a:round/>
            <a:headEnd type="none" w="sm" len="sm"/>
            <a:tailEnd type="none" w="sm" len="sm"/>
          </a:ln>
        </p:spPr>
      </p:cxnSp>
      <p:pic>
        <p:nvPicPr>
          <p:cNvPr id="3" name="Picture 2">
            <a:extLst>
              <a:ext uri="{FF2B5EF4-FFF2-40B4-BE49-F238E27FC236}">
                <a16:creationId xmlns:a16="http://schemas.microsoft.com/office/drawing/2014/main" id="{3E3EDDD7-6075-068E-B9FB-B4C23F3A3EFC}"/>
              </a:ext>
            </a:extLst>
          </p:cNvPr>
          <p:cNvPicPr>
            <a:picLocks noChangeAspect="1"/>
          </p:cNvPicPr>
          <p:nvPr/>
        </p:nvPicPr>
        <p:blipFill>
          <a:blip r:embed="rId4"/>
          <a:stretch>
            <a:fillRect/>
          </a:stretch>
        </p:blipFill>
        <p:spPr>
          <a:xfrm>
            <a:off x="7026101" y="4560740"/>
            <a:ext cx="10644972" cy="2673777"/>
          </a:xfrm>
          <a:prstGeom prst="rect">
            <a:avLst/>
          </a:prstGeom>
        </p:spPr>
      </p:pic>
    </p:spTree>
    <p:extLst>
      <p:ext uri="{BB962C8B-B14F-4D97-AF65-F5344CB8AC3E}">
        <p14:creationId xmlns:p14="http://schemas.microsoft.com/office/powerpoint/2010/main" val="781074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3"/>
                                        </p:tgtEl>
                                        <p:attrNameLst>
                                          <p:attrName>style.visibility</p:attrName>
                                        </p:attrNameLst>
                                      </p:cBhvr>
                                      <p:to>
                                        <p:strVal val="visible"/>
                                      </p:to>
                                    </p:set>
                                    <p:animEffect transition="in" filter="fade">
                                      <p:cBhvr>
                                        <p:cTn id="7" dur="500"/>
                                        <p:tgtEl>
                                          <p:spTgt spid="1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pic>
        <p:nvPicPr>
          <p:cNvPr id="178" name="Google Shape;178;p18"/>
          <p:cNvPicPr preferRelativeResize="0"/>
          <p:nvPr/>
        </p:nvPicPr>
        <p:blipFill rotWithShape="1">
          <a:blip r:embed="rId3">
            <a:alphaModFix/>
          </a:blip>
          <a:srcRect t="7825" b="7824"/>
          <a:stretch/>
        </p:blipFill>
        <p:spPr>
          <a:xfrm>
            <a:off x="0" y="0"/>
            <a:ext cx="18288000" cy="10287000"/>
          </a:xfrm>
          <a:prstGeom prst="rect">
            <a:avLst/>
          </a:prstGeom>
          <a:noFill/>
          <a:ln>
            <a:noFill/>
          </a:ln>
        </p:spPr>
      </p:pic>
      <p:grpSp>
        <p:nvGrpSpPr>
          <p:cNvPr id="180" name="Google Shape;180;p18"/>
          <p:cNvGrpSpPr/>
          <p:nvPr/>
        </p:nvGrpSpPr>
        <p:grpSpPr>
          <a:xfrm>
            <a:off x="705687" y="598288"/>
            <a:ext cx="6557047" cy="3126548"/>
            <a:chOff x="0" y="-38100"/>
            <a:chExt cx="1726959" cy="1297681"/>
          </a:xfrm>
        </p:grpSpPr>
        <p:sp>
          <p:nvSpPr>
            <p:cNvPr id="181" name="Google Shape;181;p18"/>
            <p:cNvSpPr/>
            <p:nvPr/>
          </p:nvSpPr>
          <p:spPr>
            <a:xfrm>
              <a:off x="0" y="0"/>
              <a:ext cx="1726959" cy="1259581"/>
            </a:xfrm>
            <a:custGeom>
              <a:avLst/>
              <a:gdLst/>
              <a:ahLst/>
              <a:cxnLst/>
              <a:rect l="l" t="t" r="r" b="b"/>
              <a:pathLst>
                <a:path w="1726959" h="1259581" extrusionOk="0">
                  <a:moveTo>
                    <a:pt x="0" y="0"/>
                  </a:moveTo>
                  <a:lnTo>
                    <a:pt x="1726959" y="0"/>
                  </a:lnTo>
                  <a:lnTo>
                    <a:pt x="1726959" y="1259581"/>
                  </a:lnTo>
                  <a:lnTo>
                    <a:pt x="0" y="1259581"/>
                  </a:lnTo>
                  <a:close/>
                </a:path>
              </a:pathLst>
            </a:custGeom>
            <a:solidFill>
              <a:srgbClr val="132E57"/>
            </a:solidFill>
            <a:ln>
              <a:noFill/>
            </a:ln>
          </p:spPr>
        </p:sp>
        <p:sp>
          <p:nvSpPr>
            <p:cNvPr id="182" name="Google Shape;182;p18"/>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83" name="Google Shape;183;p18"/>
          <p:cNvSpPr txBox="1"/>
          <p:nvPr/>
        </p:nvSpPr>
        <p:spPr>
          <a:xfrm>
            <a:off x="2102984" y="994499"/>
            <a:ext cx="5479258" cy="1107996"/>
          </a:xfrm>
          <a:prstGeom prst="rect">
            <a:avLst/>
          </a:prstGeom>
          <a:noFill/>
          <a:ln>
            <a:noFill/>
          </a:ln>
          <a:effectLst>
            <a:outerShdw blurRad="542925" dist="19050" dir="900000" algn="bl" rotWithShape="0">
              <a:srgbClr val="6CE5E8">
                <a:alpha val="95000"/>
              </a:srgbClr>
            </a:outerShdw>
          </a:effectLst>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6000" dirty="0">
                <a:solidFill>
                  <a:schemeClr val="lt1"/>
                </a:solidFill>
                <a:latin typeface="Teko Medium"/>
                <a:cs typeface="Teko Medium"/>
                <a:sym typeface="Teko Medium"/>
              </a:rPr>
              <a:t>MISSING VALUES</a:t>
            </a:r>
            <a:endParaRPr dirty="0"/>
          </a:p>
        </p:txBody>
      </p:sp>
      <p:cxnSp>
        <p:nvCxnSpPr>
          <p:cNvPr id="190" name="Google Shape;190;p18"/>
          <p:cNvCxnSpPr>
            <a:cxnSpLocks/>
          </p:cNvCxnSpPr>
          <p:nvPr/>
        </p:nvCxnSpPr>
        <p:spPr>
          <a:xfrm>
            <a:off x="1388243" y="2102495"/>
            <a:ext cx="5047215" cy="0"/>
          </a:xfrm>
          <a:prstGeom prst="straightConnector1">
            <a:avLst/>
          </a:prstGeom>
          <a:noFill/>
          <a:ln w="57150" cap="flat" cmpd="sng">
            <a:solidFill>
              <a:srgbClr val="41B8D5"/>
            </a:solidFill>
            <a:prstDash val="solid"/>
            <a:round/>
            <a:headEnd type="none" w="sm" len="sm"/>
            <a:tailEnd type="none" w="sm" len="sm"/>
          </a:ln>
        </p:spPr>
      </p:cxnSp>
      <p:pic>
        <p:nvPicPr>
          <p:cNvPr id="4" name="Picture 3">
            <a:extLst>
              <a:ext uri="{FF2B5EF4-FFF2-40B4-BE49-F238E27FC236}">
                <a16:creationId xmlns:a16="http://schemas.microsoft.com/office/drawing/2014/main" id="{BCBEF56E-AE99-38DA-80B1-2E15536A7556}"/>
              </a:ext>
            </a:extLst>
          </p:cNvPr>
          <p:cNvPicPr>
            <a:picLocks noChangeAspect="1"/>
          </p:cNvPicPr>
          <p:nvPr/>
        </p:nvPicPr>
        <p:blipFill>
          <a:blip r:embed="rId4"/>
          <a:stretch>
            <a:fillRect/>
          </a:stretch>
        </p:blipFill>
        <p:spPr>
          <a:xfrm>
            <a:off x="10297247" y="1824220"/>
            <a:ext cx="4577531" cy="7548380"/>
          </a:xfrm>
          <a:prstGeom prst="rect">
            <a:avLst/>
          </a:prstGeom>
        </p:spPr>
      </p:pic>
    </p:spTree>
    <p:extLst>
      <p:ext uri="{BB962C8B-B14F-4D97-AF65-F5344CB8AC3E}">
        <p14:creationId xmlns:p14="http://schemas.microsoft.com/office/powerpoint/2010/main" val="3132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3"/>
                                        </p:tgtEl>
                                        <p:attrNameLst>
                                          <p:attrName>style.visibility</p:attrName>
                                        </p:attrNameLst>
                                      </p:cBhvr>
                                      <p:to>
                                        <p:strVal val="visible"/>
                                      </p:to>
                                    </p:set>
                                    <p:animEffect transition="in" filter="fade">
                                      <p:cBhvr>
                                        <p:cTn id="7" dur="500"/>
                                        <p:tgtEl>
                                          <p:spTgt spid="1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pic>
        <p:nvPicPr>
          <p:cNvPr id="495" name="Google Shape;495;p32"/>
          <p:cNvPicPr preferRelativeResize="0"/>
          <p:nvPr/>
        </p:nvPicPr>
        <p:blipFill rotWithShape="1">
          <a:blip r:embed="rId3">
            <a:alphaModFix/>
          </a:blip>
          <a:srcRect t="5824" b="5824"/>
          <a:stretch/>
        </p:blipFill>
        <p:spPr>
          <a:xfrm>
            <a:off x="0" y="0"/>
            <a:ext cx="18288000" cy="10287000"/>
          </a:xfrm>
          <a:prstGeom prst="rect">
            <a:avLst/>
          </a:prstGeom>
          <a:noFill/>
          <a:ln>
            <a:noFill/>
          </a:ln>
        </p:spPr>
      </p:pic>
      <p:sp>
        <p:nvSpPr>
          <p:cNvPr id="496" name="Google Shape;496;p32"/>
          <p:cNvSpPr txBox="1"/>
          <p:nvPr/>
        </p:nvSpPr>
        <p:spPr>
          <a:xfrm>
            <a:off x="934570" y="4190307"/>
            <a:ext cx="9379324" cy="2224455"/>
          </a:xfrm>
          <a:prstGeom prst="rect">
            <a:avLst/>
          </a:prstGeom>
          <a:noFill/>
          <a:ln>
            <a:noFill/>
          </a:ln>
          <a:effectLst>
            <a:outerShdw blurRad="828675" dist="38100" dir="900000" algn="bl" rotWithShape="0">
              <a:srgbClr val="6CE5E8">
                <a:alpha val="95000"/>
              </a:srgbClr>
            </a:outerShdw>
          </a:effectLst>
        </p:spPr>
        <p:txBody>
          <a:bodyPr spcFirstLastPara="1" wrap="square" lIns="0" tIns="0" rIns="0" bIns="0" anchor="t" anchorCtr="0">
            <a:spAutoFit/>
          </a:bodyPr>
          <a:lstStyle/>
          <a:p>
            <a:pPr marL="0" marR="0" lvl="0" indent="0" algn="l" rtl="0">
              <a:lnSpc>
                <a:spcPct val="119998"/>
              </a:lnSpc>
              <a:spcBef>
                <a:spcPts val="0"/>
              </a:spcBef>
              <a:spcAft>
                <a:spcPts val="0"/>
              </a:spcAft>
              <a:buNone/>
            </a:pPr>
            <a:r>
              <a:rPr lang="en-US" sz="12046" dirty="0">
                <a:solidFill>
                  <a:schemeClr val="lt1"/>
                </a:solidFill>
                <a:latin typeface="Teko Medium"/>
                <a:cs typeface="Teko Medium"/>
                <a:sym typeface="Teko Medium"/>
              </a:rPr>
              <a:t>DATA EXPLORATION</a:t>
            </a:r>
            <a:endParaRPr dirty="0"/>
          </a:p>
        </p:txBody>
      </p:sp>
      <p:cxnSp>
        <p:nvCxnSpPr>
          <p:cNvPr id="498" name="Google Shape;498;p32"/>
          <p:cNvCxnSpPr/>
          <p:nvPr/>
        </p:nvCxnSpPr>
        <p:spPr>
          <a:xfrm rot="6343">
            <a:off x="10545993" y="5295392"/>
            <a:ext cx="7742013" cy="0"/>
          </a:xfrm>
          <a:prstGeom prst="straightConnector1">
            <a:avLst/>
          </a:prstGeom>
          <a:noFill/>
          <a:ln w="57150" cap="flat" cmpd="sng">
            <a:solidFill>
              <a:srgbClr val="41B8D5"/>
            </a:solidFill>
            <a:prstDash val="solid"/>
            <a:round/>
            <a:headEnd type="none" w="sm" len="sm"/>
            <a:tailEnd type="none" w="sm" len="sm"/>
          </a:ln>
        </p:spPr>
      </p:cxnSp>
    </p:spTree>
    <p:extLst>
      <p:ext uri="{BB962C8B-B14F-4D97-AF65-F5344CB8AC3E}">
        <p14:creationId xmlns:p14="http://schemas.microsoft.com/office/powerpoint/2010/main" val="376079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96"/>
                                        </p:tgtEl>
                                        <p:attrNameLst>
                                          <p:attrName>style.visibility</p:attrName>
                                        </p:attrNameLst>
                                      </p:cBhvr>
                                      <p:to>
                                        <p:strVal val="visible"/>
                                      </p:to>
                                    </p:set>
                                    <p:animEffect transition="in" filter="fade">
                                      <p:cBhvr>
                                        <p:cTn id="7" dur="500"/>
                                        <p:tgtEl>
                                          <p:spTgt spid="4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TotalTime>
  <Words>350</Words>
  <Application>Microsoft Office PowerPoint</Application>
  <PresentationFormat>Custom</PresentationFormat>
  <Paragraphs>53</Paragraphs>
  <Slides>24</Slides>
  <Notes>24</Notes>
  <HiddenSlides>0</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Nimesh Wankhede</dc:creator>
  <cp:lastModifiedBy>Nimesh Wankhede</cp:lastModifiedBy>
  <cp:revision>10</cp:revision>
  <dcterms:modified xsi:type="dcterms:W3CDTF">2023-12-14T07:43:52Z</dcterms:modified>
</cp:coreProperties>
</file>